
<file path=[Content_Types].xml><?xml version="1.0" encoding="utf-8"?>
<Types xmlns="http://schemas.openxmlformats.org/package/2006/content-types">
  <Default Extension="emf" ContentType="image/x-emf"/>
  <Default Extension="GIF" ContentType="image/gif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bookmarkIdSeed="5">
  <p:sldMasterIdLst>
    <p:sldMasterId id="2147483777" r:id="rId1"/>
  </p:sldMasterIdLst>
  <p:notesMasterIdLst>
    <p:notesMasterId r:id="rId15"/>
  </p:notesMasterIdLst>
  <p:handoutMasterIdLst>
    <p:handoutMasterId r:id="rId16"/>
  </p:handoutMasterIdLst>
  <p:sldIdLst>
    <p:sldId id="725" r:id="rId2"/>
    <p:sldId id="257" r:id="rId3"/>
    <p:sldId id="724" r:id="rId4"/>
    <p:sldId id="258" r:id="rId5"/>
    <p:sldId id="262" r:id="rId6"/>
    <p:sldId id="723" r:id="rId7"/>
    <p:sldId id="259" r:id="rId8"/>
    <p:sldId id="260" r:id="rId9"/>
    <p:sldId id="261" r:id="rId10"/>
    <p:sldId id="263" r:id="rId11"/>
    <p:sldId id="266" r:id="rId12"/>
    <p:sldId id="264" r:id="rId13"/>
    <p:sldId id="704" r:id="rId14"/>
  </p:sldIdLst>
  <p:sldSz cx="12192000" cy="6858000"/>
  <p:notesSz cx="6858000" cy="9926638"/>
  <p:custDataLst>
    <p:tags r:id="rId17"/>
  </p:custDataLst>
  <p:defaultTextStyle>
    <a:defPPr>
      <a:defRPr lang="fr-FR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FF"/>
    <a:srgbClr val="000000"/>
    <a:srgbClr val="862254"/>
    <a:srgbClr val="00FF00"/>
    <a:srgbClr val="0066FF"/>
    <a:srgbClr val="9966FF"/>
    <a:srgbClr val="FF0000"/>
    <a:srgbClr val="932968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Estilo com Tema 2 - Ênfase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Estilo Claro 3 - Ênfas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Estilo Médio 4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27102A9-8310-4765-A935-A1911B00CA55}" styleName="Estilo Claro 1 - Ênfas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Estilo com Tema 2 - Ênfase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Estilo com Tema 2 - Ênfase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89" autoAdjust="0"/>
    <p:restoredTop sz="94624" autoAdjust="0"/>
  </p:normalViewPr>
  <p:slideViewPr>
    <p:cSldViewPr>
      <p:cViewPr>
        <p:scale>
          <a:sx n="68" d="100"/>
          <a:sy n="68" d="100"/>
        </p:scale>
        <p:origin x="504" y="10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78"/>
    </p:cViewPr>
  </p:sorterViewPr>
  <p:notesViewPr>
    <p:cSldViewPr>
      <p:cViewPr varScale="1">
        <p:scale>
          <a:sx n="28" d="100"/>
          <a:sy n="28" d="100"/>
        </p:scale>
        <p:origin x="-1266" y="-78"/>
      </p:cViewPr>
      <p:guideLst>
        <p:guide orient="horz" pos="3127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pt-BR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583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pt-BR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9428583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A9485FE-CAA6-41BF-B11C-3243C04ED8CE}" type="slidenum">
              <a:rPr lang="pt-BR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7187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png>
</file>

<file path=ppt/media/image12.png>
</file>

<file path=ppt/media/image13.tiff>
</file>

<file path=ppt/media/image17.png>
</file>

<file path=ppt/media/image2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fr-F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fr-FR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650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715153"/>
            <a:ext cx="5029200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0306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fr-FR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430306"/>
            <a:ext cx="297180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CCFE220-7583-43A4-855B-7A6FDEB9DF93}" type="slidenum">
              <a:rPr lang="fr-FR"/>
              <a:pPr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9456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267057-114E-4089-80D3-F69F955CD8B7}" type="slidenum">
              <a:rPr lang="fr-FR"/>
              <a:pPr/>
              <a:t>1</a:t>
            </a:fld>
            <a:endParaRPr lang="fr-FR" dirty="0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0650" y="744538"/>
            <a:ext cx="6616700" cy="3722687"/>
          </a:xfrm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330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D71F41-5499-CF4C-894F-43357CDB1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AF012D-2E4A-E346-B6C1-94A090321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61B1A3-22D8-4B48-93A6-5ECD27480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3E162-232C-7E4D-A483-BE226565C3E2}" type="datetime1">
              <a:rPr lang="pt-BR" smtClean="0"/>
              <a:t>13/04/2022</a:t>
            </a:fld>
            <a:endParaRPr lang="fr-F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F17A08-6D4D-5F42-8025-7D75858F1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2D8C1D-D3EC-4D48-AF82-7E9EC48C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683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B0A71-2450-2640-A071-0A5AFC207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9391"/>
            <a:ext cx="12192000" cy="792088"/>
          </a:xfrm>
        </p:spPr>
        <p:txBody>
          <a:bodyPr/>
          <a:lstStyle>
            <a:lvl1pPr algn="ctr">
              <a:defRPr b="1" i="1"/>
            </a:lvl1pPr>
          </a:lstStyle>
          <a:p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2DD6B1D-C8E5-3F49-BCE1-CB61F49D4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A8E17A-F713-E949-ADE8-82D158309286}" type="datetime1">
              <a:rPr lang="pt-BR" smtClean="0"/>
              <a:pPr/>
              <a:t>13/04/2022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019F188-7E40-B044-B432-EE0A6EF0A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123B571-EDB6-8246-9C75-1B3C0F8F9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9DC0F6E-BE5E-46B8-A387-8FA93C3C9AF4}" type="slidenum">
              <a:rPr lang="fr-FR" smtClean="0"/>
              <a:pPr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3564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2F960D-6E7E-A44A-AD30-2FBACC79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276B2-89C3-7747-9EBB-D7222441242C}" type="datetime1">
              <a:rPr lang="pt-BR" smtClean="0"/>
              <a:t>13/04/2022</a:t>
            </a:fld>
            <a:endParaRPr lang="fr-F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5E0FAD5-1DFD-934F-916F-E664C061E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855DEAE-04CE-B441-BA3C-852DC6D2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5244082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E6DA3AE-D1B2-674B-B30F-E3CE1F0A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939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CF8EA0-A254-1E45-B261-936F409FF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132866-06AD-F446-8C34-C337BF2B8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276B2-89C3-7747-9EBB-D7222441242C}" type="datetime1">
              <a:rPr lang="pt-BR" smtClean="0"/>
              <a:t>13/04/2022</a:t>
            </a:fld>
            <a:endParaRPr lang="fr-F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517BBE-8D15-0340-B4DD-E07A8829C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Física Experimental I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6CE643-02A6-8541-9F5B-1BE0A6301C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C0F6E-BE5E-46B8-A387-8FA93C3C9AF4}" type="slidenum">
              <a:rPr lang="fr-FR" smtClean="0"/>
              <a:pPr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926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</p:sldLayoutIdLst>
  <p:hf hdr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975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file:///C:\WINDOWS\Ambiente%20de%20Trabalho\Fractais\%5bN3%5d%20Geometria%20a%20v&#225;rias%20dimens&#245;es%20-%20Exemplos%20de%20fractais_ficheiros\fractnat.gif" TargetMode="Externa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75520" y="1895994"/>
            <a:ext cx="8676456" cy="1371600"/>
          </a:xfrm>
          <a:noFill/>
        </p:spPr>
        <p:txBody>
          <a:bodyPr>
            <a:normAutofit/>
          </a:bodyPr>
          <a:lstStyle/>
          <a:p>
            <a:r>
              <a:rPr lang="pt-BR" sz="4400" i="1" dirty="0">
                <a:solidFill>
                  <a:srgbClr val="C00000"/>
                </a:solidFill>
              </a:rPr>
              <a:t>Física Experimental </a:t>
            </a:r>
            <a:br>
              <a:rPr lang="pt-BR" sz="4400" dirty="0">
                <a:solidFill>
                  <a:srgbClr val="C00000"/>
                </a:solidFill>
              </a:rPr>
            </a:br>
            <a:fld id="{7FA2D39A-669D-FD49-BA86-A1B4494F82DC}" type="datetimeyyyy">
              <a:rPr lang="pt-BR" sz="4400">
                <a:solidFill>
                  <a:srgbClr val="C00000"/>
                </a:solidFill>
              </a:rPr>
              <a:t>2022</a:t>
            </a:fld>
            <a:r>
              <a:rPr lang="pt-BR" sz="4400" dirty="0">
                <a:solidFill>
                  <a:srgbClr val="C00000"/>
                </a:solidFill>
              </a:rPr>
              <a:t>/01</a:t>
            </a:r>
          </a:p>
        </p:txBody>
      </p:sp>
      <p:sp>
        <p:nvSpPr>
          <p:cNvPr id="3" name="Retângulo 2"/>
          <p:cNvSpPr/>
          <p:nvPr/>
        </p:nvSpPr>
        <p:spPr>
          <a:xfrm>
            <a:off x="5814302" y="5160549"/>
            <a:ext cx="54360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dirty="0">
                <a:ea typeface="Calibri" panose="020F0502020204030204" pitchFamily="34" charset="0"/>
              </a:rPr>
              <a:t>Universidade Federal do Espírito Santo</a:t>
            </a:r>
          </a:p>
          <a:p>
            <a:pPr algn="r"/>
            <a:r>
              <a:rPr lang="pt-BR" dirty="0">
                <a:ea typeface="Calibri" panose="020F0502020204030204" pitchFamily="34" charset="0"/>
              </a:rPr>
              <a:t>Centro de Ciências Exatas - CCE</a:t>
            </a:r>
          </a:p>
          <a:p>
            <a:pPr algn="r"/>
            <a:r>
              <a:rPr lang="pt-BR" dirty="0">
                <a:ea typeface="Calibri" panose="020F0502020204030204" pitchFamily="34" charset="0"/>
              </a:rPr>
              <a:t>Departamento de Física - DFIS</a:t>
            </a:r>
          </a:p>
        </p:txBody>
      </p:sp>
      <p:pic>
        <p:nvPicPr>
          <p:cNvPr id="1026" name="Picture 2" descr="Atendimento EARTE - UFES">
            <a:extLst>
              <a:ext uri="{FF2B5EF4-FFF2-40B4-BE49-F238E27FC236}">
                <a16:creationId xmlns:a16="http://schemas.microsoft.com/office/drawing/2014/main" id="{964931E0-4A94-7143-BDC3-FB1FBD747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5053"/>
            <a:ext cx="54864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3BBA9689-57B2-5EEA-C647-0D579D185508}"/>
              </a:ext>
            </a:extLst>
          </p:cNvPr>
          <p:cNvSpPr txBox="1">
            <a:spLocks noChangeArrowheads="1"/>
          </p:cNvSpPr>
          <p:nvPr/>
        </p:nvSpPr>
        <p:spPr>
          <a:xfrm>
            <a:off x="2896575" y="2996952"/>
            <a:ext cx="6434345" cy="13716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pt-BR" sz="4400" dirty="0"/>
              <a:t>Experiência A0 –</a:t>
            </a:r>
            <a:r>
              <a:rPr lang="pt-BR" sz="4400" dirty="0">
                <a:solidFill>
                  <a:srgbClr val="0000CC"/>
                </a:solidFill>
              </a:rPr>
              <a:t> </a:t>
            </a:r>
            <a:r>
              <a:rPr lang="pt-BR" sz="4400" i="1" dirty="0">
                <a:solidFill>
                  <a:srgbClr val="0000CC"/>
                </a:solidFill>
              </a:rPr>
              <a:t>Fractais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/>
          <p:cNvSpPr txBox="1"/>
          <p:nvPr/>
        </p:nvSpPr>
        <p:spPr>
          <a:xfrm>
            <a:off x="407368" y="876845"/>
            <a:ext cx="4895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Dimensão Topológica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tangle 2"/>
              <p:cNvSpPr>
                <a:spLocks noChangeArrowheads="1"/>
              </p:cNvSpPr>
              <p:nvPr/>
            </p:nvSpPr>
            <p:spPr bwMode="auto">
              <a:xfrm>
                <a:off x="2314238" y="1215027"/>
                <a:ext cx="6858000" cy="4687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altLang="pt-BR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altLang="pt-BR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pt-BR" alt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→</m:t>
                      </m:r>
                      <m:r>
                        <a:rPr lang="pt-BR" altLang="pt-BR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sSup>
                        <m:sSupPr>
                          <m:ctrlPr>
                            <a:rPr lang="pt-BR" alt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alt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r>
                            <a:rPr lang="pt-BR" altLang="pt-BR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pt-BR" alt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pt-BR" altLang="pt-BR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p>
                      </m:sSup>
                    </m:oMath>
                  </m:oMathPara>
                </a14:m>
                <a:endParaRPr lang="pt-BR" altLang="pt-BR" dirty="0"/>
              </a:p>
            </p:txBody>
          </p:sp>
        </mc:Choice>
        <mc:Fallback>
          <p:sp>
            <p:nvSpPr>
              <p:cNvPr id="17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14238" y="1215027"/>
                <a:ext cx="6858000" cy="468718"/>
              </a:xfrm>
              <a:prstGeom prst="rect">
                <a:avLst/>
              </a:prstGeom>
              <a:blipFill>
                <a:blip r:embed="rId2"/>
                <a:stretch>
                  <a:fillRect b="-2105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L1"/>
          <p:cNvSpPr>
            <a:spLocks noChangeShapeType="1"/>
          </p:cNvSpPr>
          <p:nvPr/>
        </p:nvSpPr>
        <p:spPr bwMode="auto">
          <a:xfrm>
            <a:off x="1262760" y="1940218"/>
            <a:ext cx="457200" cy="0"/>
          </a:xfrm>
          <a:prstGeom prst="line">
            <a:avLst/>
          </a:prstGeom>
          <a:noFill/>
          <a:ln w="47625" cap="rnd">
            <a:solidFill>
              <a:schemeClr val="accent4">
                <a:lumMod val="75000"/>
                <a:alpha val="99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grpSp>
        <p:nvGrpSpPr>
          <p:cNvPr id="32" name="2L"/>
          <p:cNvGrpSpPr>
            <a:grpSpLocks/>
          </p:cNvGrpSpPr>
          <p:nvPr/>
        </p:nvGrpSpPr>
        <p:grpSpPr bwMode="auto">
          <a:xfrm flipV="1">
            <a:off x="2601834" y="1940831"/>
            <a:ext cx="914400" cy="0"/>
            <a:chOff x="1728" y="1248"/>
            <a:chExt cx="768" cy="0"/>
          </a:xfrm>
        </p:grpSpPr>
        <p:sp>
          <p:nvSpPr>
            <p:cNvPr id="33" name="Line 13"/>
            <p:cNvSpPr>
              <a:spLocks noChangeShapeType="1"/>
            </p:cNvSpPr>
            <p:nvPr/>
          </p:nvSpPr>
          <p:spPr bwMode="auto">
            <a:xfrm>
              <a:off x="1728" y="1248"/>
              <a:ext cx="384" cy="0"/>
            </a:xfrm>
            <a:prstGeom prst="line">
              <a:avLst/>
            </a:prstGeom>
            <a:noFill/>
            <a:ln w="47625" cap="rnd">
              <a:solidFill>
                <a:schemeClr val="accent4">
                  <a:lumMod val="75000"/>
                  <a:alpha val="99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Line 14"/>
            <p:cNvSpPr>
              <a:spLocks noChangeShapeType="1"/>
            </p:cNvSpPr>
            <p:nvPr/>
          </p:nvSpPr>
          <p:spPr bwMode="auto">
            <a:xfrm>
              <a:off x="2112" y="1248"/>
              <a:ext cx="384" cy="0"/>
            </a:xfrm>
            <a:prstGeom prst="line">
              <a:avLst/>
            </a:prstGeom>
            <a:noFill/>
            <a:ln w="47625" cap="rnd">
              <a:solidFill>
                <a:schemeClr val="accent3">
                  <a:lumMod val="75000"/>
                  <a:alpha val="99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15"/>
              <p:cNvSpPr>
                <a:spLocks noChangeArrowheads="1"/>
              </p:cNvSpPr>
              <p:nvPr/>
            </p:nvSpPr>
            <p:spPr bwMode="auto">
              <a:xfrm>
                <a:off x="835496" y="2117262"/>
                <a:ext cx="1426160" cy="45980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  <a:sym typeface="Symbol" panose="05050102010706020507" pitchFamily="18" charset="2"/>
                        </a:rPr>
                        <m:t>=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solidFill>
                                    <a:schemeClr val="accent4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35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5496" y="2117262"/>
                <a:ext cx="1426160" cy="4598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Rectangle 16"/>
              <p:cNvSpPr>
                <a:spLocks noChangeArrowheads="1"/>
              </p:cNvSpPr>
              <p:nvPr/>
            </p:nvSpPr>
            <p:spPr bwMode="auto">
              <a:xfrm>
                <a:off x="2261656" y="2125274"/>
                <a:ext cx="1765996" cy="45980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pt-BR" altLang="pt-BR" i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  <a:sym typeface="Symbol" panose="05050102010706020507" pitchFamily="18" charset="2"/>
                        </a:rPr>
                        <m:t>=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  <a:sym typeface="Symbol" panose="05050102010706020507" pitchFamily="18" charset="2"/>
                        </a:rPr>
                        <m:t>2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solidFill>
                                    <a:schemeClr val="accent4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36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61656" y="2125274"/>
                <a:ext cx="1765996" cy="45980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Rectangle 17"/>
              <p:cNvSpPr>
                <a:spLocks noChangeArrowheads="1"/>
              </p:cNvSpPr>
              <p:nvPr/>
            </p:nvSpPr>
            <p:spPr bwMode="auto">
              <a:xfrm>
                <a:off x="4104430" y="2122529"/>
                <a:ext cx="3643626" cy="4616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pt-BR" altLang="pt-BR" i="1" dirty="0">
                        <a:latin typeface="Cambria Math" panose="02040503050406030204" pitchFamily="18" charset="0"/>
                      </a:rPr>
                      <m:t> ∝</m:t>
                    </m:r>
                    <m:sSup>
                      <m:sSupPr>
                        <m:ctrlPr>
                          <a:rPr lang="pt-BR" altLang="pt-B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altLang="pt-BR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altLang="pt-BR" i="1" dirty="0">
                                <a:solidFill>
                                  <a:schemeClr val="accent4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d>
                      </m:e>
                      <m:sup>
                        <m:r>
                          <a:rPr lang="pt-BR" altLang="pt-BR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pt-BR" altLang="pt-BR" dirty="0">
                    <a:sym typeface="Wingdings" pitchFamily="2" charset="2"/>
                  </a:rPr>
                  <a:t></a:t>
                </a:r>
                <a:r>
                  <a:rPr lang="pt-BR" altLang="pt-BR" dirty="0"/>
                  <a:t> Dimensão </a:t>
                </a:r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altLang="pt-BR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37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04430" y="2122529"/>
                <a:ext cx="3643626" cy="461665"/>
              </a:xfrm>
              <a:prstGeom prst="rect">
                <a:avLst/>
              </a:prstGeom>
              <a:blipFill>
                <a:blip r:embed="rId5"/>
                <a:stretch>
                  <a:fillRect l="-347" t="-10811" b="-2973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Quadrado"/>
          <p:cNvSpPr>
            <a:spLocks noChangeArrowheads="1"/>
          </p:cNvSpPr>
          <p:nvPr/>
        </p:nvSpPr>
        <p:spPr bwMode="auto">
          <a:xfrm>
            <a:off x="4839173" y="3180667"/>
            <a:ext cx="400050" cy="40005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39" name="4 Quadrado"/>
          <p:cNvGrpSpPr>
            <a:grpSpLocks/>
          </p:cNvGrpSpPr>
          <p:nvPr/>
        </p:nvGrpSpPr>
        <p:grpSpPr bwMode="auto">
          <a:xfrm>
            <a:off x="6220334" y="2988940"/>
            <a:ext cx="800100" cy="800100"/>
            <a:chOff x="1824" y="1992"/>
            <a:chExt cx="672" cy="672"/>
          </a:xfrm>
        </p:grpSpPr>
        <p:sp>
          <p:nvSpPr>
            <p:cNvPr id="40" name="Rectangle 19"/>
            <p:cNvSpPr>
              <a:spLocks noChangeArrowheads="1"/>
            </p:cNvSpPr>
            <p:nvPr/>
          </p:nvSpPr>
          <p:spPr bwMode="auto">
            <a:xfrm>
              <a:off x="1824" y="1992"/>
              <a:ext cx="336" cy="336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41" name="Rectangle 20"/>
            <p:cNvSpPr>
              <a:spLocks noChangeArrowheads="1"/>
            </p:cNvSpPr>
            <p:nvPr/>
          </p:nvSpPr>
          <p:spPr bwMode="auto">
            <a:xfrm>
              <a:off x="2160" y="2328"/>
              <a:ext cx="336" cy="336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 w="38100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42" name="Rectangle 21"/>
            <p:cNvSpPr>
              <a:spLocks noChangeArrowheads="1"/>
            </p:cNvSpPr>
            <p:nvPr/>
          </p:nvSpPr>
          <p:spPr bwMode="auto">
            <a:xfrm>
              <a:off x="1824" y="2328"/>
              <a:ext cx="336" cy="336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 w="38100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43" name="Rectangle 22"/>
            <p:cNvSpPr>
              <a:spLocks noChangeArrowheads="1"/>
            </p:cNvSpPr>
            <p:nvPr/>
          </p:nvSpPr>
          <p:spPr bwMode="auto">
            <a:xfrm>
              <a:off x="2160" y="1992"/>
              <a:ext cx="336" cy="336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 w="38100">
              <a:solidFill>
                <a:schemeClr val="accent5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Rectangle 23"/>
              <p:cNvSpPr>
                <a:spLocks noChangeArrowheads="1"/>
              </p:cNvSpPr>
              <p:nvPr/>
            </p:nvSpPr>
            <p:spPr bwMode="auto">
              <a:xfrm>
                <a:off x="7619041" y="3226716"/>
                <a:ext cx="3717556" cy="4616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pt-BR" altLang="pt-BR" i="1" dirty="0">
                        <a:latin typeface="Cambria Math" panose="02040503050406030204" pitchFamily="18" charset="0"/>
                      </a:rPr>
                      <m:t> ∝</m:t>
                    </m:r>
                    <m:sSup>
                      <m:sSupPr>
                        <m:ctrlPr>
                          <a:rPr lang="pt-BR" altLang="pt-B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altLang="pt-BR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altLang="pt-BR" i="1" dirty="0">
                                <a:solidFill>
                                  <a:schemeClr val="accent5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d>
                      </m:e>
                      <m:sup>
                        <m:r>
                          <a:rPr lang="pt-BR" altLang="pt-BR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BR" altLang="pt-BR" dirty="0">
                    <a:sym typeface="Wingdings" pitchFamily="2" charset="2"/>
                  </a:rPr>
                  <a:t></a:t>
                </a:r>
                <a:r>
                  <a:rPr lang="pt-BR" altLang="pt-BR" dirty="0"/>
                  <a:t> Dimensão </a:t>
                </a:r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altLang="pt-BR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4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19041" y="3226716"/>
                <a:ext cx="3717556" cy="461665"/>
              </a:xfrm>
              <a:prstGeom prst="rect">
                <a:avLst/>
              </a:prstGeom>
              <a:blipFill>
                <a:blip r:embed="rId6"/>
                <a:stretch>
                  <a:fillRect l="-341" t="-7895" b="-2894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5" name="Rectangle 24"/>
              <p:cNvSpPr>
                <a:spLocks noChangeArrowheads="1"/>
              </p:cNvSpPr>
              <p:nvPr/>
            </p:nvSpPr>
            <p:spPr bwMode="auto">
              <a:xfrm>
                <a:off x="4322816" y="3913415"/>
                <a:ext cx="1432764" cy="4605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4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22816" y="3913415"/>
                <a:ext cx="1432764" cy="4605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Rectangle 25"/>
              <p:cNvSpPr>
                <a:spLocks noChangeArrowheads="1"/>
              </p:cNvSpPr>
              <p:nvPr/>
            </p:nvSpPr>
            <p:spPr bwMode="auto">
              <a:xfrm>
                <a:off x="5755581" y="3913415"/>
                <a:ext cx="1772601" cy="4605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 dirty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pt-BR" altLang="pt-BR" i="1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pt-BR" altLang="pt-BR" i="1" dirty="0">
                                  <a:solidFill>
                                    <a:schemeClr val="accent5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4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55581" y="3913415"/>
                <a:ext cx="1772601" cy="4605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Cubo"/>
          <p:cNvSpPr>
            <a:spLocks noChangeArrowheads="1"/>
          </p:cNvSpPr>
          <p:nvPr/>
        </p:nvSpPr>
        <p:spPr bwMode="auto">
          <a:xfrm>
            <a:off x="1284547" y="4907970"/>
            <a:ext cx="457200" cy="457200"/>
          </a:xfrm>
          <a:prstGeom prst="cube">
            <a:avLst>
              <a:gd name="adj" fmla="val 25000"/>
            </a:avLst>
          </a:prstGeom>
          <a:noFill/>
          <a:ln w="38100">
            <a:solidFill>
              <a:schemeClr val="accent6">
                <a:lumMod val="50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Rectangle 40"/>
              <p:cNvSpPr>
                <a:spLocks noChangeArrowheads="1"/>
              </p:cNvSpPr>
              <p:nvPr/>
            </p:nvSpPr>
            <p:spPr bwMode="auto">
              <a:xfrm>
                <a:off x="854157" y="5649687"/>
                <a:ext cx="1432764" cy="4605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i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  <a:sym typeface="Symbol" panose="05050102010706020507" pitchFamily="18" charset="2"/>
                        </a:rPr>
                        <m:t>=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48" name="Rectangle 4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54157" y="5649687"/>
                <a:ext cx="1432764" cy="46057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Rectangle 41"/>
              <p:cNvSpPr>
                <a:spLocks noChangeArrowheads="1"/>
              </p:cNvSpPr>
              <p:nvPr/>
            </p:nvSpPr>
            <p:spPr bwMode="auto">
              <a:xfrm>
                <a:off x="2286921" y="5668095"/>
                <a:ext cx="1772600" cy="4605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pt-BR" i="1" dirty="0"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pt-BR" altLang="pt-BR" i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i="1" dirty="0">
                          <a:latin typeface="Cambria Math" panose="02040503050406030204" pitchFamily="18" charset="0"/>
                          <a:sym typeface="Symbol" panose="05050102010706020507" pitchFamily="18" charset="2"/>
                        </a:rPr>
                        <m:t>=</m:t>
                      </m:r>
                      <m:sSup>
                        <m:sSupPr>
                          <m:ctrlPr>
                            <a:rPr lang="pt-BR" altLang="pt-BR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pt-BR" altLang="pt-BR" i="1" dirty="0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49" name="Rectangle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86921" y="5668095"/>
                <a:ext cx="1772600" cy="46057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Rectangle 53"/>
              <p:cNvSpPr>
                <a:spLocks noChangeArrowheads="1"/>
              </p:cNvSpPr>
              <p:nvPr/>
            </p:nvSpPr>
            <p:spPr bwMode="auto">
              <a:xfrm>
                <a:off x="4115917" y="4896240"/>
                <a:ext cx="3650230" cy="4616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pt-BR" altLang="pt-BR" i="1" dirty="0">
                        <a:latin typeface="Cambria Math" panose="02040503050406030204" pitchFamily="18" charset="0"/>
                      </a:rPr>
                      <m:t> ∝</m:t>
                    </m:r>
                    <m:sSup>
                      <m:sSupPr>
                        <m:ctrlPr>
                          <a:rPr lang="pt-BR" altLang="pt-B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altLang="pt-BR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altLang="pt-BR" i="1" dirty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d>
                      </m:e>
                      <m:sup>
                        <m:r>
                          <a:rPr lang="pt-BR" altLang="pt-BR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pt-BR" altLang="pt-BR" dirty="0">
                    <a:sym typeface="Wingdings" pitchFamily="2" charset="2"/>
                  </a:rPr>
                  <a:t> </a:t>
                </a:r>
                <a:r>
                  <a:rPr lang="pt-BR" altLang="pt-BR" dirty="0"/>
                  <a:t>Dimensão </a:t>
                </a:r>
                <a14:m>
                  <m:oMath xmlns:m="http://schemas.openxmlformats.org/officeDocument/2006/math">
                    <m:r>
                      <a:rPr lang="pt-BR" altLang="pt-BR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altLang="pt-BR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pt-BR" altLang="pt-BR" baseline="30000" dirty="0"/>
              </a:p>
            </p:txBody>
          </p:sp>
        </mc:Choice>
        <mc:Fallback>
          <p:sp>
            <p:nvSpPr>
              <p:cNvPr id="50" name="Rectangle 5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15917" y="4896240"/>
                <a:ext cx="3650230" cy="461665"/>
              </a:xfrm>
              <a:prstGeom prst="rect">
                <a:avLst/>
              </a:prstGeom>
              <a:blipFill>
                <a:blip r:embed="rId11"/>
                <a:stretch>
                  <a:fillRect l="-347" t="-10811" b="-2973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chemeClr val="accent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/>
              <p:cNvSpPr txBox="1"/>
              <p:nvPr/>
            </p:nvSpPr>
            <p:spPr>
              <a:xfrm>
                <a:off x="7355147" y="1215028"/>
                <a:ext cx="211870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/>
                  <a:t>Suponha </a:t>
                </a:r>
                <a14:m>
                  <m:oMath xmlns:m="http://schemas.openxmlformats.org/officeDocument/2006/math">
                    <m:r>
                      <a:rPr lang="pt-BR" altLang="pt-BR" i="1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pt-BR" dirty="0"/>
              </a:p>
            </p:txBody>
          </p:sp>
        </mc:Choice>
        <mc:Fallback>
          <p:sp>
            <p:nvSpPr>
              <p:cNvPr id="2" name="CaixaDe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5147" y="1215028"/>
                <a:ext cx="2118707" cy="461665"/>
              </a:xfrm>
              <a:prstGeom prst="rect">
                <a:avLst/>
              </a:prstGeom>
              <a:blipFill>
                <a:blip r:embed="rId12"/>
                <a:stretch>
                  <a:fillRect l="-3593" t="-10811" b="-3243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ítulo 2">
            <a:extLst>
              <a:ext uri="{FF2B5EF4-FFF2-40B4-BE49-F238E27FC236}">
                <a16:creationId xmlns:a16="http://schemas.microsoft.com/office/drawing/2014/main" id="{80D2AA49-8C5C-1248-8E4E-62003342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434ED7-4129-AF4E-94B2-18E6DF9AA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BDC22-1B31-2C4A-B8BA-2F83F848A201}" type="datetime1">
              <a:rPr lang="pt-BR" smtClean="0"/>
              <a:t>16/04/2022</a:t>
            </a:fld>
            <a:endParaRPr lang="fr-F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7DC70A-BBA2-9945-8773-5DBC34BE7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C3A0FD-C10C-0F44-86D8-896C308D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10</a:t>
            </a:fld>
            <a:endParaRPr lang="fr-FR"/>
          </a:p>
        </p:txBody>
      </p:sp>
      <p:grpSp>
        <p:nvGrpSpPr>
          <p:cNvPr id="7" name="8 cubos">
            <a:extLst>
              <a:ext uri="{FF2B5EF4-FFF2-40B4-BE49-F238E27FC236}">
                <a16:creationId xmlns:a16="http://schemas.microsoft.com/office/drawing/2014/main" id="{C6801220-AD4E-0337-369F-7AE7808BDD80}"/>
              </a:ext>
            </a:extLst>
          </p:cNvPr>
          <p:cNvGrpSpPr/>
          <p:nvPr/>
        </p:nvGrpSpPr>
        <p:grpSpPr>
          <a:xfrm>
            <a:off x="2670053" y="4627413"/>
            <a:ext cx="905710" cy="901780"/>
            <a:chOff x="2771800" y="4610433"/>
            <a:chExt cx="905710" cy="901780"/>
          </a:xfrm>
        </p:grpSpPr>
        <p:sp>
          <p:nvSpPr>
            <p:cNvPr id="55" name="AutoShape 29">
              <a:extLst>
                <a:ext uri="{FF2B5EF4-FFF2-40B4-BE49-F238E27FC236}">
                  <a16:creationId xmlns:a16="http://schemas.microsoft.com/office/drawing/2014/main" id="{DC3AC94B-B463-20AD-ABEC-306D08E70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0310" y="4950277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56" name="AutoShape 29">
              <a:extLst>
                <a:ext uri="{FF2B5EF4-FFF2-40B4-BE49-F238E27FC236}">
                  <a16:creationId xmlns:a16="http://schemas.microsoft.com/office/drawing/2014/main" id="{3C6C496F-1B77-3B52-878C-CCAD6AFC5B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045" y="4950277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  <a:alpha val="5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57" name="AutoShape 29">
              <a:extLst>
                <a:ext uri="{FF2B5EF4-FFF2-40B4-BE49-F238E27FC236}">
                  <a16:creationId xmlns:a16="http://schemas.microsoft.com/office/drawing/2014/main" id="{113B3F12-6BF6-F107-F014-EB3AFDF682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6615" y="5054383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54" name="AutoShape 29">
              <a:extLst>
                <a:ext uri="{FF2B5EF4-FFF2-40B4-BE49-F238E27FC236}">
                  <a16:creationId xmlns:a16="http://schemas.microsoft.com/office/drawing/2014/main" id="{44FD355F-4000-6D93-5A89-24B4BA4CD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1127" y="5055013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53" name="AutoShape 29">
              <a:extLst>
                <a:ext uri="{FF2B5EF4-FFF2-40B4-BE49-F238E27FC236}">
                  <a16:creationId xmlns:a16="http://schemas.microsoft.com/office/drawing/2014/main" id="{79997DED-1FBA-AD09-3F35-88B144236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4045" y="4610433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30" name="AutoShape 29">
              <a:extLst>
                <a:ext uri="{FF2B5EF4-FFF2-40B4-BE49-F238E27FC236}">
                  <a16:creationId xmlns:a16="http://schemas.microsoft.com/office/drawing/2014/main" id="{DEE38F17-6610-58AD-4397-74E628B4C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1800" y="4715988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bg1"/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52" name="AutoShape 29">
              <a:extLst>
                <a:ext uri="{FF2B5EF4-FFF2-40B4-BE49-F238E27FC236}">
                  <a16:creationId xmlns:a16="http://schemas.microsoft.com/office/drawing/2014/main" id="{A3B6CB76-886B-5CDB-12C9-7F967EC05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7557" y="4610433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31" name="AutoShape 29">
              <a:extLst>
                <a:ext uri="{FF2B5EF4-FFF2-40B4-BE49-F238E27FC236}">
                  <a16:creationId xmlns:a16="http://schemas.microsoft.com/office/drawing/2014/main" id="{C70C2AEB-C780-C5C7-D209-7CD16A47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7978" y="4720455"/>
              <a:ext cx="457200" cy="457200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82230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5" grpId="0"/>
      <p:bldP spid="36" grpId="0"/>
      <p:bldP spid="37" grpId="0"/>
      <p:bldP spid="38" grpId="0" animBg="1"/>
      <p:bldP spid="44" grpId="0"/>
      <p:bldP spid="45" grpId="0"/>
      <p:bldP spid="46" grpId="0"/>
      <p:bldP spid="47" grpId="0" animBg="1"/>
      <p:bldP spid="48" grpId="0"/>
      <p:bldP spid="49" grpId="0"/>
      <p:bldP spid="50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/>
          <p:cNvSpPr txBox="1"/>
          <p:nvPr/>
        </p:nvSpPr>
        <p:spPr>
          <a:xfrm>
            <a:off x="407368" y="876845"/>
            <a:ext cx="7892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Dimensão Fractal ou (Dimensão de </a:t>
            </a:r>
            <a:r>
              <a:rPr lang="pt-BR" altLang="pt-BR" i="1" dirty="0" err="1">
                <a:solidFill>
                  <a:srgbClr val="FF0000"/>
                </a:solidFill>
              </a:rPr>
              <a:t>Hausdorff</a:t>
            </a:r>
            <a:r>
              <a:rPr lang="pt-BR" altLang="pt-BR" i="1" dirty="0">
                <a:solidFill>
                  <a:schemeClr val="accent2"/>
                </a:solidFill>
              </a:rPr>
              <a:t>)</a:t>
            </a:r>
            <a:endParaRPr lang="pt-BR" i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Rectangle 3"/>
              <p:cNvSpPr>
                <a:spLocks noChangeArrowheads="1"/>
              </p:cNvSpPr>
              <p:nvPr/>
            </p:nvSpPr>
            <p:spPr bwMode="auto">
              <a:xfrm>
                <a:off x="2999656" y="1695307"/>
                <a:ext cx="6537144" cy="287052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altLang="pt-BR" sz="3000" dirty="0"/>
                  <a:t>Generalizando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pt-BR" sz="3000" i="1" dirty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altLang="pt-BR" sz="3000" i="1" dirty="0">
                          <a:latin typeface="Cambria Math" panose="02040503050406030204" pitchFamily="18" charset="0"/>
                        </a:rPr>
                        <m:t>∝</m:t>
                      </m:r>
                      <m:sSup>
                        <m:sSupPr>
                          <m:ctrlPr>
                            <a:rPr lang="pt-BR" altLang="pt-BR" sz="30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altLang="pt-BR" sz="30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altLang="pt-BR" sz="3000" i="1" dirty="0">
                                  <a:solidFill>
                                    <a:schemeClr val="accent4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</m:e>
                        <m:sup>
                          <m:r>
                            <a:rPr lang="pt-BR" altLang="pt-BR" sz="3000" i="1" dirty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</m:sSup>
                      <m:r>
                        <a:rPr lang="pt-BR" altLang="pt-BR" sz="3000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altLang="pt-BR" sz="3000" dirty="0">
                  <a:latin typeface="Comic Sans MS" panose="030F0702030302020204" pitchFamily="66" charset="0"/>
                </a:endParaRPr>
              </a:p>
              <a:p>
                <a:pPr algn="ctr"/>
                <a:endParaRPr lang="en-US" altLang="pt-BR" dirty="0">
                  <a:latin typeface="Comic Sans MS" panose="030F0702030302020204" pitchFamily="66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pt-BR" altLang="pt-BR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pt-BR" dirty="0">
                    <a:latin typeface="Comic Sans MS" panose="030F0702030302020204" pitchFamily="66" charset="0"/>
                  </a:rPr>
                  <a:t> </a:t>
                </a:r>
                <a:r>
                  <a:rPr lang="en-US" altLang="pt-BR" dirty="0"/>
                  <a:t>é </a:t>
                </a:r>
                <a:r>
                  <a:rPr lang="en-US" altLang="pt-BR" dirty="0" err="1"/>
                  <a:t>fracionário</a:t>
                </a:r>
                <a:r>
                  <a:rPr lang="en-US" altLang="pt-BR" dirty="0"/>
                  <a:t> </a:t>
                </a:r>
                <a:r>
                  <a:rPr lang="en-US" altLang="pt-BR" dirty="0">
                    <a:latin typeface="Comic Sans MS" panose="030F0702030302020204" pitchFamily="66" charset="0"/>
                    <a:sym typeface="Wingdings" panose="05000000000000000000" pitchFamily="2" charset="2"/>
                  </a:rPr>
                  <a:t> </a:t>
                </a:r>
                <a:r>
                  <a:rPr lang="en-US" altLang="pt-BR" i="1" dirty="0">
                    <a:solidFill>
                      <a:srgbClr val="00B050"/>
                    </a:solidFill>
                    <a:latin typeface="Comic Sans MS" panose="030F0702030302020204" pitchFamily="66" charset="0"/>
                  </a:rPr>
                  <a:t>Fractal</a:t>
                </a:r>
                <a:endParaRPr lang="pt-BR" altLang="pt-BR" i="1" dirty="0">
                  <a:solidFill>
                    <a:srgbClr val="00B050"/>
                  </a:solidFill>
                  <a:latin typeface="Comic Sans MS" panose="030F0702030302020204" pitchFamily="66" charset="0"/>
                </a:endParaRPr>
              </a:p>
              <a:p>
                <a:pPr algn="ctr"/>
                <a:endParaRPr lang="en-US" altLang="pt-BR" dirty="0">
                  <a:latin typeface="Comic Sans MS" panose="030F0702030302020204" pitchFamily="66" charset="0"/>
                </a:endParaRPr>
              </a:p>
              <a:p>
                <a:pPr algn="ctr"/>
                <a:endParaRPr lang="pt-BR" altLang="pt-BR" dirty="0">
                  <a:latin typeface="Comic Sans MS" panose="030F0702030302020204" pitchFamily="66" charset="0"/>
                </a:endParaRPr>
              </a:p>
              <a:p>
                <a:pPr algn="ctr"/>
                <a:r>
                  <a:rPr lang="pt-BR" altLang="pt-BR" dirty="0">
                    <a:latin typeface="Comic Sans MS" panose="030F0702030302020204" pitchFamily="66" charset="0"/>
                  </a:rPr>
                  <a:t> </a:t>
                </a:r>
                <a14:m>
                  <m:oMath xmlns:m="http://schemas.openxmlformats.org/officeDocument/2006/math">
                    <m:r>
                      <a:rPr lang="pt-BR" altLang="pt-BR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pt-BR" altLang="pt-BR" dirty="0">
                    <a:latin typeface="Comic Sans MS" panose="030F0702030302020204" pitchFamily="66" charset="0"/>
                  </a:rPr>
                  <a:t> </a:t>
                </a:r>
                <a:r>
                  <a:rPr lang="en-US" altLang="pt-BR" dirty="0"/>
                  <a:t>é a</a:t>
                </a:r>
                <a:r>
                  <a:rPr lang="pt-BR" altLang="pt-BR" dirty="0"/>
                  <a:t> dimensão de </a:t>
                </a:r>
                <a:r>
                  <a:rPr lang="pt-BR" altLang="pt-BR" dirty="0" err="1"/>
                  <a:t>Hausdorff</a:t>
                </a:r>
                <a:r>
                  <a:rPr lang="pt-BR" altLang="pt-BR" dirty="0"/>
                  <a:t> ou dimensão fractal.</a:t>
                </a:r>
              </a:p>
            </p:txBody>
          </p:sp>
        </mc:Choice>
        <mc:Fallback>
          <p:sp>
            <p:nvSpPr>
              <p:cNvPr id="26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99656" y="1695307"/>
                <a:ext cx="6537144" cy="2870529"/>
              </a:xfrm>
              <a:prstGeom prst="rect">
                <a:avLst/>
              </a:prstGeom>
              <a:blipFill>
                <a:blip r:embed="rId2"/>
                <a:stretch>
                  <a:fillRect t="-2643" r="-194" b="-396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ítulo 1">
            <a:extLst>
              <a:ext uri="{FF2B5EF4-FFF2-40B4-BE49-F238E27FC236}">
                <a16:creationId xmlns:a16="http://schemas.microsoft.com/office/drawing/2014/main" id="{34230E1C-8ACC-0042-9B5D-AEBE9431E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4436930-B9E7-494D-9DD6-52F96550C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60B6F-2F2B-BE4A-ABC5-B59ACC021106}" type="datetime1">
              <a:rPr lang="pt-BR" smtClean="0"/>
              <a:t>16/04/2022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C73807C-F8FD-CE4E-B088-2866F4E9D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837FE0D-DE68-984D-97D7-7E1FEA34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2207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/>
          <p:cNvSpPr txBox="1"/>
          <p:nvPr/>
        </p:nvSpPr>
        <p:spPr>
          <a:xfrm>
            <a:off x="407368" y="876845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Dimensão Fractal de Esferas de Papel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407368" y="1361508"/>
            <a:ext cx="11377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Para o estudo da dimensão fractal de bolas de papel a dimensão linear de interesse é o diâmetro:</a:t>
            </a:r>
          </a:p>
          <a:p>
            <a:pPr algn="just"/>
            <a:endParaRPr lang="pt-BR" dirty="0"/>
          </a:p>
        </p:txBody>
      </p:sp>
      <p:grpSp>
        <p:nvGrpSpPr>
          <p:cNvPr id="20" name="Group 16"/>
          <p:cNvGrpSpPr>
            <a:grpSpLocks/>
          </p:cNvGrpSpPr>
          <p:nvPr/>
        </p:nvGrpSpPr>
        <p:grpSpPr bwMode="auto">
          <a:xfrm>
            <a:off x="726871" y="3962270"/>
            <a:ext cx="3311729" cy="2079458"/>
            <a:chOff x="1848" y="2016"/>
            <a:chExt cx="2064" cy="1296"/>
          </a:xfrm>
        </p:grpSpPr>
        <p:sp>
          <p:nvSpPr>
            <p:cNvPr id="21" name="Rectangle 5"/>
            <p:cNvSpPr>
              <a:spLocks noChangeArrowheads="1"/>
            </p:cNvSpPr>
            <p:nvPr/>
          </p:nvSpPr>
          <p:spPr bwMode="auto">
            <a:xfrm>
              <a:off x="1848" y="2016"/>
              <a:ext cx="2064" cy="1296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2" name="Line 6"/>
            <p:cNvSpPr>
              <a:spLocks noChangeShapeType="1"/>
            </p:cNvSpPr>
            <p:nvPr/>
          </p:nvSpPr>
          <p:spPr bwMode="auto">
            <a:xfrm>
              <a:off x="2880" y="2016"/>
              <a:ext cx="0" cy="12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3" name="Line 7"/>
            <p:cNvSpPr>
              <a:spLocks noChangeShapeType="1"/>
            </p:cNvSpPr>
            <p:nvPr/>
          </p:nvSpPr>
          <p:spPr bwMode="auto">
            <a:xfrm>
              <a:off x="2880" y="2640"/>
              <a:ext cx="10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4" name="Line 8"/>
            <p:cNvSpPr>
              <a:spLocks noChangeShapeType="1"/>
            </p:cNvSpPr>
            <p:nvPr/>
          </p:nvSpPr>
          <p:spPr bwMode="auto">
            <a:xfrm>
              <a:off x="3360" y="2640"/>
              <a:ext cx="0" cy="67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5" name="Line 9"/>
            <p:cNvSpPr>
              <a:spLocks noChangeShapeType="1"/>
            </p:cNvSpPr>
            <p:nvPr/>
          </p:nvSpPr>
          <p:spPr bwMode="auto">
            <a:xfrm>
              <a:off x="3360" y="2976"/>
              <a:ext cx="5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8" name="Line 10"/>
            <p:cNvSpPr>
              <a:spLocks noChangeShapeType="1"/>
            </p:cNvSpPr>
            <p:nvPr/>
          </p:nvSpPr>
          <p:spPr bwMode="auto">
            <a:xfrm>
              <a:off x="3648" y="2976"/>
              <a:ext cx="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800"/>
            </a:p>
          </p:txBody>
        </p:sp>
        <p:sp>
          <p:nvSpPr>
            <p:cNvPr id="29" name="Text Box 11"/>
            <p:cNvSpPr txBox="1">
              <a:spLocks noChangeArrowheads="1"/>
            </p:cNvSpPr>
            <p:nvPr/>
          </p:nvSpPr>
          <p:spPr bwMode="auto">
            <a:xfrm>
              <a:off x="2160" y="2544"/>
              <a:ext cx="187" cy="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sz="1800"/>
                <a:t>1</a:t>
              </a:r>
              <a:endParaRPr lang="pt-BR" altLang="pt-BR" sz="1800"/>
            </a:p>
          </p:txBody>
        </p:sp>
        <p:sp>
          <p:nvSpPr>
            <p:cNvPr id="30" name="Text Box 12"/>
            <p:cNvSpPr txBox="1">
              <a:spLocks noChangeArrowheads="1"/>
            </p:cNvSpPr>
            <p:nvPr/>
          </p:nvSpPr>
          <p:spPr bwMode="auto">
            <a:xfrm>
              <a:off x="3216" y="2208"/>
              <a:ext cx="187" cy="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sz="1800"/>
                <a:t>2</a:t>
              </a:r>
              <a:endParaRPr lang="pt-BR" altLang="pt-BR" sz="1800"/>
            </a:p>
          </p:txBody>
        </p:sp>
        <p:sp>
          <p:nvSpPr>
            <p:cNvPr id="31" name="Text Box 13"/>
            <p:cNvSpPr txBox="1">
              <a:spLocks noChangeArrowheads="1"/>
            </p:cNvSpPr>
            <p:nvPr/>
          </p:nvSpPr>
          <p:spPr bwMode="auto">
            <a:xfrm>
              <a:off x="3024" y="2832"/>
              <a:ext cx="187" cy="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sz="1800"/>
                <a:t>3</a:t>
              </a:r>
              <a:endParaRPr lang="pt-BR" altLang="pt-BR" sz="1800"/>
            </a:p>
          </p:txBody>
        </p:sp>
        <p:sp>
          <p:nvSpPr>
            <p:cNvPr id="32" name="Text Box 14"/>
            <p:cNvSpPr txBox="1">
              <a:spLocks noChangeArrowheads="1"/>
            </p:cNvSpPr>
            <p:nvPr/>
          </p:nvSpPr>
          <p:spPr bwMode="auto">
            <a:xfrm>
              <a:off x="3552" y="2640"/>
              <a:ext cx="187" cy="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sz="1800"/>
                <a:t>4</a:t>
              </a:r>
              <a:endParaRPr lang="pt-BR" altLang="pt-BR" sz="1800"/>
            </a:p>
          </p:txBody>
        </p:sp>
        <p:sp>
          <p:nvSpPr>
            <p:cNvPr id="33" name="Text Box 15"/>
            <p:cNvSpPr txBox="1">
              <a:spLocks noChangeArrowheads="1"/>
            </p:cNvSpPr>
            <p:nvPr/>
          </p:nvSpPr>
          <p:spPr bwMode="auto">
            <a:xfrm>
              <a:off x="3408" y="2976"/>
              <a:ext cx="187" cy="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sz="1800"/>
                <a:t>5</a:t>
              </a:r>
              <a:endParaRPr lang="pt-BR" altLang="pt-BR" sz="1800"/>
            </a:p>
          </p:txBody>
        </p:sp>
      </p:grpSp>
      <p:sp>
        <p:nvSpPr>
          <p:cNvPr id="3" name="CaixaDeTexto 2"/>
          <p:cNvSpPr txBox="1"/>
          <p:nvPr/>
        </p:nvSpPr>
        <p:spPr>
          <a:xfrm>
            <a:off x="4269649" y="3817769"/>
            <a:ext cx="751497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dirty="0"/>
              <a:t>Como seria a tabela com as informações das medidas?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dirty="0"/>
              <a:t>Onde esta tabela seria “chamada no texto”?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dirty="0"/>
              <a:t>O gráfico produzido a partir dos dados da tabela  deve ser de qual forma?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dirty="0"/>
              <a:t>gráfico log-log ou </a:t>
            </a:r>
            <a:r>
              <a:rPr lang="pt-BR" dirty="0" err="1"/>
              <a:t>mono-log</a:t>
            </a:r>
            <a:r>
              <a:rPr lang="pt-BR" dirty="0"/>
              <a:t>???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E84FD06A-DC22-9146-A37C-05500D452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4DA19B6-0D41-5C4A-A933-E11D00C02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0AC13-BD1E-A949-97F1-959C00D58BA4}" type="datetime1">
              <a:rPr lang="pt-BR" smtClean="0"/>
              <a:t>13/04/2022</a:t>
            </a:fld>
            <a:endParaRPr lang="fr-F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B9FDB4B-07FC-D54F-BA24-B3FB6EBE0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EAB4558-E244-0D4C-8A42-786DE1338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12</a:t>
            </a:fld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DAE67503-A49B-8AD8-AEEE-5AD83447BFEA}"/>
                  </a:ext>
                </a:extLst>
              </p:cNvPr>
              <p:cNvSpPr/>
              <p:nvPr/>
            </p:nvSpPr>
            <p:spPr>
              <a:xfrm>
                <a:off x="3122767" y="2292201"/>
                <a:ext cx="3277884" cy="8645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BR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num>
                                <m:den>
                                  <m:r>
                                    <a:rPr lang="pt-BR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𝐾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𝑑</m:t>
                          </m:r>
                        </m:sup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DAE67503-A49B-8AD8-AEEE-5AD83447BF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2767" y="2292201"/>
                <a:ext cx="3277884" cy="864596"/>
              </a:xfrm>
              <a:prstGeom prst="rect">
                <a:avLst/>
              </a:prstGeom>
              <a:blipFill>
                <a:blip r:embed="rId2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tângulo 8">
            <a:extLst>
              <a:ext uri="{FF2B5EF4-FFF2-40B4-BE49-F238E27FC236}">
                <a16:creationId xmlns:a16="http://schemas.microsoft.com/office/drawing/2014/main" id="{19E6DE81-73CA-C03A-BED7-FC29CA1091D8}"/>
              </a:ext>
            </a:extLst>
          </p:cNvPr>
          <p:cNvSpPr/>
          <p:nvPr/>
        </p:nvSpPr>
        <p:spPr>
          <a:xfrm>
            <a:off x="6334343" y="2575986"/>
            <a:ext cx="4304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pt-BR" dirty="0">
                <a:sym typeface="Wingdings" pitchFamily="2" charset="2"/>
              </a:rPr>
              <a:t> </a:t>
            </a:r>
            <a:r>
              <a:rPr lang="pt-BR" i="1" dirty="0"/>
              <a:t>M</a:t>
            </a:r>
            <a:r>
              <a:rPr lang="pt-BR" dirty="0"/>
              <a:t> é a massa e </a:t>
            </a:r>
            <a:r>
              <a:rPr lang="pt-BR" i="1" dirty="0" err="1"/>
              <a:t>D</a:t>
            </a:r>
            <a:r>
              <a:rPr lang="pt-BR" dirty="0"/>
              <a:t> é o diâmetro.</a:t>
            </a:r>
          </a:p>
        </p:txBody>
      </p:sp>
    </p:spTree>
    <p:extLst>
      <p:ext uri="{BB962C8B-B14F-4D97-AF65-F5344CB8AC3E}">
        <p14:creationId xmlns:p14="http://schemas.microsoft.com/office/powerpoint/2010/main" val="315955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6" name="Text Box 4">
            <a:extLst>
              <a:ext uri="{FF2B5EF4-FFF2-40B4-BE49-F238E27FC236}">
                <a16:creationId xmlns:a16="http://schemas.microsoft.com/office/drawing/2014/main" id="{11CCEA57-01E2-4303-9667-AF3CED574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1777" y="788139"/>
            <a:ext cx="2261282" cy="500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0940" tIns="35471" rIns="70940" bIns="35471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pt-BR" altLang="pt-BR" sz="2789" b="1">
                <a:solidFill>
                  <a:schemeClr val="bg1"/>
                </a:solidFill>
              </a:rPr>
              <a:t>Bibliografia</a:t>
            </a:r>
          </a:p>
        </p:txBody>
      </p:sp>
      <p:sp>
        <p:nvSpPr>
          <p:cNvPr id="161797" name="Rectangle 7">
            <a:extLst>
              <a:ext uri="{FF2B5EF4-FFF2-40B4-BE49-F238E27FC236}">
                <a16:creationId xmlns:a16="http://schemas.microsoft.com/office/drawing/2014/main" id="{05990A40-88FB-47A9-837F-2BB0A52978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1767" y="1038566"/>
            <a:ext cx="8748465" cy="5149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0940" tIns="35471" rIns="70940" bIns="35471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 Rounded MT Bold" panose="020F0704030504030204" pitchFamily="34" charset="0"/>
                <a:cs typeface="Arial" panose="020B0604020202020204" pitchFamily="34" charset="0"/>
              </a:defRPr>
            </a:lvl9pPr>
          </a:lstStyle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Amaku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Morales, M., </a:t>
            </a: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Horodynski-Matsushigue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B. et al., </a:t>
            </a: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Fractais no Laboratório Didático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Rev. Bras. Ens. Fis., Dec. 2001, vol.23, no.4, p.422.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Atman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Allbens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Apostila de Física Experimental </a:t>
            </a:r>
            <a:r>
              <a:rPr lang="pt-BR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Departamento de Física e matemática, Centro Federal de Educação Tecnológica de Minas Gerais.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Assis, T. A., Miranda, J. G. V., Mota, F. B., Andrade, R. F. S., Castilho, C. M. C., </a:t>
            </a: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Geometria fractal: propriedades e características de fractais ideais. 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Rev. Bras. Ens. Fis., 2008, vol.30, no.2, p.2304.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Assafrão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Passos, C. A. C., </a:t>
            </a: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Laboratório de Física Moderna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Capítulo 7, </a:t>
            </a: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UAB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Neaad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UFES (2012)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Apostila de Laboratório de Física Experimental </a:t>
            </a:r>
            <a:r>
              <a:rPr lang="pt-BR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pt-BR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Roteiros de Experiências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Instituto de Física, Universidade Federal Fluminense.</a:t>
            </a:r>
          </a:p>
          <a:p>
            <a:pPr lvl="0"/>
            <a:endParaRPr lang="pt-BR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335521A1-0C8A-4A0F-8CF7-ADB9BBCCA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2F4BE12-DDA1-4A13-9064-637156B8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3723-EFD4-CF4E-82A7-BC12321ED957}" type="datetime1">
              <a:rPr lang="pt-BR" smtClean="0"/>
              <a:t>13/04/2022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401FF4-BB74-4B59-8805-6D20CD8CD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5E974BB-AD95-4660-BE76-B32648AD0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703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54F4F7A-38A3-6941-930F-CB293F554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94" t="20048"/>
          <a:stretch/>
        </p:blipFill>
        <p:spPr>
          <a:xfrm>
            <a:off x="7858025" y="1022243"/>
            <a:ext cx="3522283" cy="218816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479376" y="1053472"/>
            <a:ext cx="7282143" cy="1906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pt-BR" sz="2000" dirty="0"/>
              <a:t>Há ~ 2000 anos, </a:t>
            </a:r>
            <a:r>
              <a:rPr lang="pt-BR" sz="2000" i="1" dirty="0">
                <a:solidFill>
                  <a:srgbClr val="0000FF"/>
                </a:solidFill>
              </a:rPr>
              <a:t>Euclides</a:t>
            </a:r>
            <a:r>
              <a:rPr lang="pt-BR" sz="2000" dirty="0"/>
              <a:t> notou que a areia, vista como um todo, se assemelhava a uma superfície contínua e uniforme, embora fosse composta por pequenas partes visíveis. Desde então, empenhou-se em tentar provar, matematicamente, que todas as formas da natureza podiam ser reduzidas a formas geométricas simples.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439091" y="5289703"/>
            <a:ext cx="3279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00B050"/>
                </a:solidFill>
              </a:rPr>
              <a:t>Esta geometria tem perímetro infinito????</a:t>
            </a:r>
          </a:p>
        </p:txBody>
      </p:sp>
      <p:sp>
        <p:nvSpPr>
          <p:cNvPr id="21" name="Retângulo 20"/>
          <p:cNvSpPr/>
          <p:nvPr/>
        </p:nvSpPr>
        <p:spPr>
          <a:xfrm>
            <a:off x="467930" y="5331435"/>
            <a:ext cx="514367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pt-BR" sz="2000" i="1" dirty="0"/>
              <a:t>... Richardson em 1961 se pergunta: “</a:t>
            </a:r>
            <a:r>
              <a:rPr lang="pt-BR" sz="2000" i="1" dirty="0">
                <a:solidFill>
                  <a:srgbClr val="FF0000"/>
                </a:solidFill>
              </a:rPr>
              <a:t>Quanto mede uma costa litorânea???????</a:t>
            </a:r>
            <a:r>
              <a:rPr lang="pt-BR" sz="2000" i="1" dirty="0"/>
              <a:t>”... (exemplo da fronteira ES-PT).</a:t>
            </a:r>
          </a:p>
        </p:txBody>
      </p:sp>
      <p:sp>
        <p:nvSpPr>
          <p:cNvPr id="22" name="Retângulo 21"/>
          <p:cNvSpPr/>
          <p:nvPr/>
        </p:nvSpPr>
        <p:spPr>
          <a:xfrm>
            <a:off x="472967" y="2991184"/>
            <a:ext cx="5202881" cy="2276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pt-BR" sz="2000" dirty="0"/>
              <a:t>Entre a segunda metade do século </a:t>
            </a:r>
            <a:r>
              <a:rPr lang="pt-BR" sz="2000" i="1" dirty="0"/>
              <a:t>XIX</a:t>
            </a:r>
            <a:r>
              <a:rPr lang="pt-BR" sz="2000" dirty="0"/>
              <a:t> e a primeira do século </a:t>
            </a:r>
            <a:r>
              <a:rPr lang="pt-BR" sz="2000" i="1" dirty="0"/>
              <a:t>XX</a:t>
            </a:r>
            <a:r>
              <a:rPr lang="pt-BR" sz="2000" dirty="0"/>
              <a:t>, foram sendo propostos vários objetos matemáticos com características especiais e que foram durante muito tempo considerados “</a:t>
            </a:r>
            <a:r>
              <a:rPr lang="pt-BR" sz="2000" dirty="0">
                <a:solidFill>
                  <a:srgbClr val="FF0000"/>
                </a:solidFill>
              </a:rPr>
              <a:t>MONSTROS MATEMÁTICOS</a:t>
            </a:r>
            <a:r>
              <a:rPr lang="pt-BR" sz="2000" dirty="0"/>
              <a:t>”, já que desafiaram as noções comuns de infinito.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B9AFE43-3333-8343-9365-9536A822D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60" name="Espaço Reservado para Data 59">
            <a:extLst>
              <a:ext uri="{FF2B5EF4-FFF2-40B4-BE49-F238E27FC236}">
                <a16:creationId xmlns:a16="http://schemas.microsoft.com/office/drawing/2014/main" id="{3CE48E00-F891-CA4B-81A4-3447888C3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46742-FB82-9B47-A30F-84E0E4D5932D}" type="datetime1">
              <a:rPr lang="pt-BR" smtClean="0"/>
              <a:pPr/>
              <a:t>13/04/2022</a:t>
            </a:fld>
            <a:endParaRPr lang="fr-FR"/>
          </a:p>
        </p:txBody>
      </p:sp>
      <p:sp>
        <p:nvSpPr>
          <p:cNvPr id="61" name="Espaço Reservado para Rodapé 60">
            <a:extLst>
              <a:ext uri="{FF2B5EF4-FFF2-40B4-BE49-F238E27FC236}">
                <a16:creationId xmlns:a16="http://schemas.microsoft.com/office/drawing/2014/main" id="{12A80D8C-0ABC-474A-8C82-602171EBF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62" name="Espaço Reservado para Número de Slide 61">
            <a:extLst>
              <a:ext uri="{FF2B5EF4-FFF2-40B4-BE49-F238E27FC236}">
                <a16:creationId xmlns:a16="http://schemas.microsoft.com/office/drawing/2014/main" id="{3AF5B42D-361F-984F-B5B9-261478138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5B9102B-EC4F-2C4D-8BA5-FAE1B1FF3A43}"/>
              </a:ext>
            </a:extLst>
          </p:cNvPr>
          <p:cNvSpPr txBox="1"/>
          <p:nvPr/>
        </p:nvSpPr>
        <p:spPr>
          <a:xfrm>
            <a:off x="341469" y="607250"/>
            <a:ext cx="3522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0C9422CC-0535-EE43-805F-0F4705D00E1D}"/>
              </a:ext>
            </a:extLst>
          </p:cNvPr>
          <p:cNvGrpSpPr/>
          <p:nvPr/>
        </p:nvGrpSpPr>
        <p:grpSpPr>
          <a:xfrm>
            <a:off x="5804763" y="3030088"/>
            <a:ext cx="2304152" cy="307777"/>
            <a:chOff x="3636000" y="3096000"/>
            <a:chExt cx="2304152" cy="307777"/>
          </a:xfrm>
        </p:grpSpPr>
        <p:cxnSp>
          <p:nvCxnSpPr>
            <p:cNvPr id="6" name="Conector Reto 5">
              <a:extLst>
                <a:ext uri="{FF2B5EF4-FFF2-40B4-BE49-F238E27FC236}">
                  <a16:creationId xmlns:a16="http://schemas.microsoft.com/office/drawing/2014/main" id="{0949043B-CA4B-9D49-A171-49AF9904D7B5}"/>
                </a:ext>
              </a:extLst>
            </p:cNvPr>
            <p:cNvCxnSpPr/>
            <p:nvPr/>
          </p:nvCxnSpPr>
          <p:spPr>
            <a:xfrm>
              <a:off x="3779912" y="3356992"/>
              <a:ext cx="2160240" cy="0"/>
            </a:xfrm>
            <a:prstGeom prst="line">
              <a:avLst/>
            </a:prstGeom>
            <a:ln w="15875" cap="rnd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CaixaDeTexto 6">
                  <a:extLst>
                    <a:ext uri="{FF2B5EF4-FFF2-40B4-BE49-F238E27FC236}">
                      <a16:creationId xmlns:a16="http://schemas.microsoft.com/office/drawing/2014/main" id="{125BCF84-8D71-EF4A-9845-A4851164626C}"/>
                    </a:ext>
                  </a:extLst>
                </p:cNvPr>
                <p:cNvSpPr txBox="1"/>
                <p:nvPr/>
              </p:nvSpPr>
              <p:spPr>
                <a:xfrm>
                  <a:off x="3636000" y="3096000"/>
                  <a:ext cx="66422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pt-BR" sz="1400" dirty="0"/>
                </a:p>
              </p:txBody>
            </p:sp>
          </mc:Choice>
          <mc:Fallback xmlns="">
            <p:sp>
              <p:nvSpPr>
                <p:cNvPr id="7" name="CaixaDeTexto 6">
                  <a:extLst>
                    <a:ext uri="{FF2B5EF4-FFF2-40B4-BE49-F238E27FC236}">
                      <a16:creationId xmlns:a16="http://schemas.microsoft.com/office/drawing/2014/main" id="{125BCF84-8D71-EF4A-9845-A485116462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36000" y="3096000"/>
                  <a:ext cx="664221" cy="307777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EB0D39BD-8A6F-BA42-A391-A91642556215}"/>
              </a:ext>
            </a:extLst>
          </p:cNvPr>
          <p:cNvGrpSpPr/>
          <p:nvPr/>
        </p:nvGrpSpPr>
        <p:grpSpPr>
          <a:xfrm>
            <a:off x="5804764" y="3397724"/>
            <a:ext cx="2304829" cy="660141"/>
            <a:chOff x="3636000" y="3463636"/>
            <a:chExt cx="2304829" cy="660141"/>
          </a:xfrm>
        </p:grpSpPr>
        <p:sp>
          <p:nvSpPr>
            <p:cNvPr id="8" name="Forma Livre 7">
              <a:extLst>
                <a:ext uri="{FF2B5EF4-FFF2-40B4-BE49-F238E27FC236}">
                  <a16:creationId xmlns:a16="http://schemas.microsoft.com/office/drawing/2014/main" id="{49F44F30-E99E-854E-A983-7F6ACD2C3FF2}"/>
                </a:ext>
              </a:extLst>
            </p:cNvPr>
            <p:cNvSpPr/>
            <p:nvPr/>
          </p:nvSpPr>
          <p:spPr>
            <a:xfrm>
              <a:off x="3768436" y="3463636"/>
              <a:ext cx="2172393" cy="620684"/>
            </a:xfrm>
            <a:custGeom>
              <a:avLst/>
              <a:gdLst>
                <a:gd name="connsiteX0" fmla="*/ 0 w 2172393"/>
                <a:gd name="connsiteY0" fmla="*/ 615142 h 620684"/>
                <a:gd name="connsiteX1" fmla="*/ 737062 w 2172393"/>
                <a:gd name="connsiteY1" fmla="*/ 615142 h 620684"/>
                <a:gd name="connsiteX2" fmla="*/ 1091739 w 2172393"/>
                <a:gd name="connsiteY2" fmla="*/ 0 h 620684"/>
                <a:gd name="connsiteX3" fmla="*/ 1457499 w 2172393"/>
                <a:gd name="connsiteY3" fmla="*/ 620684 h 620684"/>
                <a:gd name="connsiteX4" fmla="*/ 2172393 w 2172393"/>
                <a:gd name="connsiteY4" fmla="*/ 620684 h 620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2393" h="620684">
                  <a:moveTo>
                    <a:pt x="0" y="615142"/>
                  </a:moveTo>
                  <a:lnTo>
                    <a:pt x="737062" y="615142"/>
                  </a:lnTo>
                  <a:lnTo>
                    <a:pt x="1091739" y="0"/>
                  </a:lnTo>
                  <a:lnTo>
                    <a:pt x="1457499" y="620684"/>
                  </a:lnTo>
                  <a:lnTo>
                    <a:pt x="2172393" y="620684"/>
                  </a:lnTo>
                </a:path>
              </a:pathLst>
            </a:custGeom>
            <a:ln w="15875" cap="rnd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CaixaDeTexto 22">
                  <a:extLst>
                    <a:ext uri="{FF2B5EF4-FFF2-40B4-BE49-F238E27FC236}">
                      <a16:creationId xmlns:a16="http://schemas.microsoft.com/office/drawing/2014/main" id="{FDD9C90F-EAD2-AC49-B078-5615F0CDCD42}"/>
                    </a:ext>
                  </a:extLst>
                </p:cNvPr>
                <p:cNvSpPr txBox="1"/>
                <p:nvPr/>
              </p:nvSpPr>
              <p:spPr>
                <a:xfrm>
                  <a:off x="3636000" y="3816000"/>
                  <a:ext cx="66422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pt-BR" sz="1400" dirty="0"/>
                </a:p>
              </p:txBody>
            </p:sp>
          </mc:Choice>
          <mc:Fallback xmlns="">
            <p:sp>
              <p:nvSpPr>
                <p:cNvPr id="23" name="CaixaDeTexto 22">
                  <a:extLst>
                    <a:ext uri="{FF2B5EF4-FFF2-40B4-BE49-F238E27FC236}">
                      <a16:creationId xmlns:a16="http://schemas.microsoft.com/office/drawing/2014/main" id="{FDD9C90F-EAD2-AC49-B078-5615F0CDCD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36000" y="3816000"/>
                  <a:ext cx="664221" cy="30777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CD895E9D-AC13-7D45-8B38-BF90AC5AD75D}"/>
              </a:ext>
            </a:extLst>
          </p:cNvPr>
          <p:cNvGrpSpPr/>
          <p:nvPr/>
        </p:nvGrpSpPr>
        <p:grpSpPr>
          <a:xfrm>
            <a:off x="5804763" y="4114671"/>
            <a:ext cx="2324046" cy="641396"/>
            <a:chOff x="3636000" y="4180584"/>
            <a:chExt cx="2324046" cy="641396"/>
          </a:xfrm>
        </p:grpSpPr>
        <p:sp>
          <p:nvSpPr>
            <p:cNvPr id="9" name="Forma Livre 8">
              <a:extLst>
                <a:ext uri="{FF2B5EF4-FFF2-40B4-BE49-F238E27FC236}">
                  <a16:creationId xmlns:a16="http://schemas.microsoft.com/office/drawing/2014/main" id="{965EB954-D27C-774D-8C38-ACD4402D78A6}"/>
                </a:ext>
              </a:extLst>
            </p:cNvPr>
            <p:cNvSpPr/>
            <p:nvPr/>
          </p:nvSpPr>
          <p:spPr>
            <a:xfrm>
              <a:off x="3762855" y="4180584"/>
              <a:ext cx="2197191" cy="641396"/>
            </a:xfrm>
            <a:custGeom>
              <a:avLst/>
              <a:gdLst>
                <a:gd name="connsiteX0" fmla="*/ 0 w 2197191"/>
                <a:gd name="connsiteY0" fmla="*/ 634817 h 641396"/>
                <a:gd name="connsiteX1" fmla="*/ 249980 w 2197191"/>
                <a:gd name="connsiteY1" fmla="*/ 634817 h 641396"/>
                <a:gd name="connsiteX2" fmla="*/ 368391 w 2197191"/>
                <a:gd name="connsiteY2" fmla="*/ 427597 h 641396"/>
                <a:gd name="connsiteX3" fmla="*/ 493381 w 2197191"/>
                <a:gd name="connsiteY3" fmla="*/ 638107 h 641396"/>
                <a:gd name="connsiteX4" fmla="*/ 736782 w 2197191"/>
                <a:gd name="connsiteY4" fmla="*/ 638107 h 641396"/>
                <a:gd name="connsiteX5" fmla="*/ 851905 w 2197191"/>
                <a:gd name="connsiteY5" fmla="*/ 424308 h 641396"/>
                <a:gd name="connsiteX6" fmla="*/ 733493 w 2197191"/>
                <a:gd name="connsiteY6" fmla="*/ 207220 h 641396"/>
                <a:gd name="connsiteX7" fmla="*/ 983473 w 2197191"/>
                <a:gd name="connsiteY7" fmla="*/ 207220 h 641396"/>
                <a:gd name="connsiteX8" fmla="*/ 1092017 w 2197191"/>
                <a:gd name="connsiteY8" fmla="*/ 0 h 641396"/>
                <a:gd name="connsiteX9" fmla="*/ 1220296 w 2197191"/>
                <a:gd name="connsiteY9" fmla="*/ 213799 h 641396"/>
                <a:gd name="connsiteX10" fmla="*/ 1457119 w 2197191"/>
                <a:gd name="connsiteY10" fmla="*/ 213799 h 641396"/>
                <a:gd name="connsiteX11" fmla="*/ 1338708 w 2197191"/>
                <a:gd name="connsiteY11" fmla="*/ 424308 h 641396"/>
                <a:gd name="connsiteX12" fmla="*/ 1466987 w 2197191"/>
                <a:gd name="connsiteY12" fmla="*/ 641396 h 641396"/>
                <a:gd name="connsiteX13" fmla="*/ 1707099 w 2197191"/>
                <a:gd name="connsiteY13" fmla="*/ 641396 h 641396"/>
                <a:gd name="connsiteX14" fmla="*/ 1825510 w 2197191"/>
                <a:gd name="connsiteY14" fmla="*/ 427597 h 641396"/>
                <a:gd name="connsiteX15" fmla="*/ 1957079 w 2197191"/>
                <a:gd name="connsiteY15" fmla="*/ 641396 h 641396"/>
                <a:gd name="connsiteX16" fmla="*/ 2197191 w 2197191"/>
                <a:gd name="connsiteY16" fmla="*/ 641396 h 641396"/>
                <a:gd name="connsiteX17" fmla="*/ 2197191 w 2197191"/>
                <a:gd name="connsiteY17" fmla="*/ 634817 h 64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7191" h="641396">
                  <a:moveTo>
                    <a:pt x="0" y="634817"/>
                  </a:moveTo>
                  <a:lnTo>
                    <a:pt x="249980" y="634817"/>
                  </a:lnTo>
                  <a:lnTo>
                    <a:pt x="368391" y="427597"/>
                  </a:lnTo>
                  <a:lnTo>
                    <a:pt x="493381" y="638107"/>
                  </a:lnTo>
                  <a:lnTo>
                    <a:pt x="736782" y="638107"/>
                  </a:lnTo>
                  <a:lnTo>
                    <a:pt x="851905" y="424308"/>
                  </a:lnTo>
                  <a:lnTo>
                    <a:pt x="733493" y="207220"/>
                  </a:lnTo>
                  <a:lnTo>
                    <a:pt x="983473" y="207220"/>
                  </a:lnTo>
                  <a:lnTo>
                    <a:pt x="1092017" y="0"/>
                  </a:lnTo>
                  <a:lnTo>
                    <a:pt x="1220296" y="213799"/>
                  </a:lnTo>
                  <a:lnTo>
                    <a:pt x="1457119" y="213799"/>
                  </a:lnTo>
                  <a:lnTo>
                    <a:pt x="1338708" y="424308"/>
                  </a:lnTo>
                  <a:lnTo>
                    <a:pt x="1466987" y="641396"/>
                  </a:lnTo>
                  <a:lnTo>
                    <a:pt x="1707099" y="641396"/>
                  </a:lnTo>
                  <a:lnTo>
                    <a:pt x="1825510" y="427597"/>
                  </a:lnTo>
                  <a:lnTo>
                    <a:pt x="1957079" y="641396"/>
                  </a:lnTo>
                  <a:lnTo>
                    <a:pt x="2197191" y="641396"/>
                  </a:lnTo>
                  <a:lnTo>
                    <a:pt x="2197191" y="634817"/>
                  </a:lnTo>
                </a:path>
              </a:pathLst>
            </a:custGeom>
            <a:noFill/>
            <a:ln w="15875" cap="rnd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CaixaDeTexto 23">
                  <a:extLst>
                    <a:ext uri="{FF2B5EF4-FFF2-40B4-BE49-F238E27FC236}">
                      <a16:creationId xmlns:a16="http://schemas.microsoft.com/office/drawing/2014/main" id="{6F425C11-D27A-8A45-A91D-F8FAA0679F51}"/>
                    </a:ext>
                  </a:extLst>
                </p:cNvPr>
                <p:cNvSpPr txBox="1"/>
                <p:nvPr/>
              </p:nvSpPr>
              <p:spPr>
                <a:xfrm>
                  <a:off x="3636000" y="4320000"/>
                  <a:ext cx="66422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=2</m:t>
                        </m:r>
                      </m:oMath>
                    </m:oMathPara>
                  </a14:m>
                  <a:endParaRPr lang="pt-BR" sz="1400" dirty="0"/>
                </a:p>
              </p:txBody>
            </p:sp>
          </mc:Choice>
          <mc:Fallback xmlns="">
            <p:sp>
              <p:nvSpPr>
                <p:cNvPr id="24" name="CaixaDeTexto 23">
                  <a:extLst>
                    <a:ext uri="{FF2B5EF4-FFF2-40B4-BE49-F238E27FC236}">
                      <a16:creationId xmlns:a16="http://schemas.microsoft.com/office/drawing/2014/main" id="{6F425C11-D27A-8A45-A91D-F8FAA0679F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36000" y="4320000"/>
                  <a:ext cx="664221" cy="30777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CD7C466E-2782-A044-86EC-95ABE4CD36F4}"/>
              </a:ext>
            </a:extLst>
          </p:cNvPr>
          <p:cNvGrpSpPr/>
          <p:nvPr/>
        </p:nvGrpSpPr>
        <p:grpSpPr>
          <a:xfrm>
            <a:off x="5804763" y="4848164"/>
            <a:ext cx="2324046" cy="634818"/>
            <a:chOff x="3636000" y="4914077"/>
            <a:chExt cx="2324046" cy="634818"/>
          </a:xfrm>
        </p:grpSpPr>
        <p:grpSp>
          <p:nvGrpSpPr>
            <p:cNvPr id="12" name="Agrupar 11">
              <a:extLst>
                <a:ext uri="{FF2B5EF4-FFF2-40B4-BE49-F238E27FC236}">
                  <a16:creationId xmlns:a16="http://schemas.microsoft.com/office/drawing/2014/main" id="{956B7935-5047-BB43-B21B-BF2887C15703}"/>
                </a:ext>
              </a:extLst>
            </p:cNvPr>
            <p:cNvGrpSpPr/>
            <p:nvPr/>
          </p:nvGrpSpPr>
          <p:grpSpPr>
            <a:xfrm>
              <a:off x="3759565" y="4914077"/>
              <a:ext cx="2200481" cy="634818"/>
              <a:chOff x="3759565" y="4914077"/>
              <a:chExt cx="2200481" cy="634818"/>
            </a:xfrm>
          </p:grpSpPr>
          <p:sp>
            <p:nvSpPr>
              <p:cNvPr id="10" name="Forma Livre 9">
                <a:extLst>
                  <a:ext uri="{FF2B5EF4-FFF2-40B4-BE49-F238E27FC236}">
                    <a16:creationId xmlns:a16="http://schemas.microsoft.com/office/drawing/2014/main" id="{6DB98D72-3548-F943-B020-78F38DAB88C4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5" name="Forma Livre 24">
                <a:extLst>
                  <a:ext uri="{FF2B5EF4-FFF2-40B4-BE49-F238E27FC236}">
                    <a16:creationId xmlns:a16="http://schemas.microsoft.com/office/drawing/2014/main" id="{33DB1090-24D3-D944-B093-9288BC6FE5BE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CaixaDeTexto 38">
                  <a:extLst>
                    <a:ext uri="{FF2B5EF4-FFF2-40B4-BE49-F238E27FC236}">
                      <a16:creationId xmlns:a16="http://schemas.microsoft.com/office/drawing/2014/main" id="{53E9BA41-0A68-F14E-8BD8-2E97B497A824}"/>
                    </a:ext>
                  </a:extLst>
                </p:cNvPr>
                <p:cNvSpPr txBox="1"/>
                <p:nvPr/>
              </p:nvSpPr>
              <p:spPr>
                <a:xfrm>
                  <a:off x="3636000" y="5076000"/>
                  <a:ext cx="66422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=3</m:t>
                        </m:r>
                      </m:oMath>
                    </m:oMathPara>
                  </a14:m>
                  <a:endParaRPr lang="pt-BR" sz="1400" dirty="0"/>
                </a:p>
              </p:txBody>
            </p:sp>
          </mc:Choice>
          <mc:Fallback xmlns="">
            <p:sp>
              <p:nvSpPr>
                <p:cNvPr id="39" name="CaixaDeTexto 38">
                  <a:extLst>
                    <a:ext uri="{FF2B5EF4-FFF2-40B4-BE49-F238E27FC236}">
                      <a16:creationId xmlns:a16="http://schemas.microsoft.com/office/drawing/2014/main" id="{53E9BA41-0A68-F14E-8BD8-2E97B497A8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36000" y="5076000"/>
                  <a:ext cx="664221" cy="307777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78467425-AFE5-9948-BE29-12F8ECF90B29}"/>
              </a:ext>
            </a:extLst>
          </p:cNvPr>
          <p:cNvGrpSpPr/>
          <p:nvPr/>
        </p:nvGrpSpPr>
        <p:grpSpPr>
          <a:xfrm>
            <a:off x="5804763" y="5455752"/>
            <a:ext cx="2332798" cy="760010"/>
            <a:chOff x="3636000" y="5521665"/>
            <a:chExt cx="2332798" cy="760010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A9E1054D-2B2B-EB4C-9727-E6ADB70A55DF}"/>
                </a:ext>
              </a:extLst>
            </p:cNvPr>
            <p:cNvGrpSpPr/>
            <p:nvPr/>
          </p:nvGrpSpPr>
          <p:grpSpPr>
            <a:xfrm>
              <a:off x="3741622" y="5521665"/>
              <a:ext cx="2227176" cy="760010"/>
              <a:chOff x="3741622" y="5521665"/>
              <a:chExt cx="2227176" cy="760010"/>
            </a:xfrm>
          </p:grpSpPr>
          <p:grpSp>
            <p:nvGrpSpPr>
              <p:cNvPr id="27" name="Agrupar 26">
                <a:extLst>
                  <a:ext uri="{FF2B5EF4-FFF2-40B4-BE49-F238E27FC236}">
                    <a16:creationId xmlns:a16="http://schemas.microsoft.com/office/drawing/2014/main" id="{1DBE366D-EEF5-084A-BF81-2EECBE0EED3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741622" y="6065675"/>
                <a:ext cx="748726" cy="216000"/>
                <a:chOff x="3759565" y="4914077"/>
                <a:chExt cx="2200481" cy="634818"/>
              </a:xfrm>
            </p:grpSpPr>
            <p:sp>
              <p:nvSpPr>
                <p:cNvPr id="28" name="Forma Livre 27">
                  <a:extLst>
                    <a:ext uri="{FF2B5EF4-FFF2-40B4-BE49-F238E27FC236}">
                      <a16:creationId xmlns:a16="http://schemas.microsoft.com/office/drawing/2014/main" id="{6D7C38D8-8783-594F-97AE-DAD1C31E0755}"/>
                    </a:ext>
                  </a:extLst>
                </p:cNvPr>
                <p:cNvSpPr/>
                <p:nvPr/>
              </p:nvSpPr>
              <p:spPr>
                <a:xfrm>
                  <a:off x="3759565" y="4914078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9" name="Forma Livre 28">
                  <a:extLst>
                    <a:ext uri="{FF2B5EF4-FFF2-40B4-BE49-F238E27FC236}">
                      <a16:creationId xmlns:a16="http://schemas.microsoft.com/office/drawing/2014/main" id="{DA86D4FB-C3F3-2549-92B0-39EA5AD0F4A1}"/>
                    </a:ext>
                  </a:extLst>
                </p:cNvPr>
                <p:cNvSpPr/>
                <p:nvPr/>
              </p:nvSpPr>
              <p:spPr>
                <a:xfrm flipH="1">
                  <a:off x="4864739" y="4914077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306451A9-4567-A04E-8142-D077378DCF1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220072" y="6065675"/>
                <a:ext cx="748726" cy="216000"/>
                <a:chOff x="3759565" y="4914077"/>
                <a:chExt cx="2200481" cy="634818"/>
              </a:xfrm>
            </p:grpSpPr>
            <p:sp>
              <p:nvSpPr>
                <p:cNvPr id="31" name="Forma Livre 30">
                  <a:extLst>
                    <a:ext uri="{FF2B5EF4-FFF2-40B4-BE49-F238E27FC236}">
                      <a16:creationId xmlns:a16="http://schemas.microsoft.com/office/drawing/2014/main" id="{5E490D5E-E7EC-7A4E-873A-9555575D291C}"/>
                    </a:ext>
                  </a:extLst>
                </p:cNvPr>
                <p:cNvSpPr/>
                <p:nvPr/>
              </p:nvSpPr>
              <p:spPr>
                <a:xfrm>
                  <a:off x="3759565" y="4914078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2" name="Forma Livre 31">
                  <a:extLst>
                    <a:ext uri="{FF2B5EF4-FFF2-40B4-BE49-F238E27FC236}">
                      <a16:creationId xmlns:a16="http://schemas.microsoft.com/office/drawing/2014/main" id="{3FB24BCC-4089-AB49-BB2D-EC03FB970382}"/>
                    </a:ext>
                  </a:extLst>
                </p:cNvPr>
                <p:cNvSpPr/>
                <p:nvPr/>
              </p:nvSpPr>
              <p:spPr>
                <a:xfrm flipH="1">
                  <a:off x="4864739" y="4914077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33" name="Agrupar 32">
                <a:extLst>
                  <a:ext uri="{FF2B5EF4-FFF2-40B4-BE49-F238E27FC236}">
                    <a16:creationId xmlns:a16="http://schemas.microsoft.com/office/drawing/2014/main" id="{3A9BAC8C-E25B-014B-BBDC-98F34CD6556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17922582">
                <a:off x="4214140" y="5788028"/>
                <a:ext cx="748726" cy="216000"/>
                <a:chOff x="3759565" y="4914077"/>
                <a:chExt cx="2200481" cy="634818"/>
              </a:xfrm>
            </p:grpSpPr>
            <p:sp>
              <p:nvSpPr>
                <p:cNvPr id="34" name="Forma Livre 33">
                  <a:extLst>
                    <a:ext uri="{FF2B5EF4-FFF2-40B4-BE49-F238E27FC236}">
                      <a16:creationId xmlns:a16="http://schemas.microsoft.com/office/drawing/2014/main" id="{00300E4F-DF25-6A42-BEB0-9F623A264EB2}"/>
                    </a:ext>
                  </a:extLst>
                </p:cNvPr>
                <p:cNvSpPr/>
                <p:nvPr/>
              </p:nvSpPr>
              <p:spPr>
                <a:xfrm>
                  <a:off x="3759565" y="4914078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5" name="Forma Livre 34">
                  <a:extLst>
                    <a:ext uri="{FF2B5EF4-FFF2-40B4-BE49-F238E27FC236}">
                      <a16:creationId xmlns:a16="http://schemas.microsoft.com/office/drawing/2014/main" id="{08822F89-2E11-E148-9001-0FA9FD0A5315}"/>
                    </a:ext>
                  </a:extLst>
                </p:cNvPr>
                <p:cNvSpPr/>
                <p:nvPr/>
              </p:nvSpPr>
              <p:spPr>
                <a:xfrm flipH="1">
                  <a:off x="4864739" y="4914077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36" name="Agrupar 35">
                <a:extLst>
                  <a:ext uri="{FF2B5EF4-FFF2-40B4-BE49-F238E27FC236}">
                    <a16:creationId xmlns:a16="http://schemas.microsoft.com/office/drawing/2014/main" id="{148A2641-3E3B-5E43-BAAD-5206C216D59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3677418" flipH="1">
                <a:off x="4761643" y="5791294"/>
                <a:ext cx="748726" cy="216000"/>
                <a:chOff x="3759565" y="4914077"/>
                <a:chExt cx="2200481" cy="634818"/>
              </a:xfrm>
            </p:grpSpPr>
            <p:sp>
              <p:nvSpPr>
                <p:cNvPr id="37" name="Forma Livre 36">
                  <a:extLst>
                    <a:ext uri="{FF2B5EF4-FFF2-40B4-BE49-F238E27FC236}">
                      <a16:creationId xmlns:a16="http://schemas.microsoft.com/office/drawing/2014/main" id="{C5F5E878-A170-4445-8208-F99797A164A4}"/>
                    </a:ext>
                  </a:extLst>
                </p:cNvPr>
                <p:cNvSpPr/>
                <p:nvPr/>
              </p:nvSpPr>
              <p:spPr>
                <a:xfrm>
                  <a:off x="3759565" y="4914078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8" name="Forma Livre 37">
                  <a:extLst>
                    <a:ext uri="{FF2B5EF4-FFF2-40B4-BE49-F238E27FC236}">
                      <a16:creationId xmlns:a16="http://schemas.microsoft.com/office/drawing/2014/main" id="{54414BD0-9A63-9849-A296-E56A6581490B}"/>
                    </a:ext>
                  </a:extLst>
                </p:cNvPr>
                <p:cNvSpPr/>
                <p:nvPr/>
              </p:nvSpPr>
              <p:spPr>
                <a:xfrm flipH="1">
                  <a:off x="4864739" y="4914077"/>
                  <a:ext cx="1095307" cy="634817"/>
                </a:xfrm>
                <a:custGeom>
                  <a:avLst/>
                  <a:gdLst>
                    <a:gd name="connsiteX0" fmla="*/ 0 w 1095307"/>
                    <a:gd name="connsiteY0" fmla="*/ 628239 h 634817"/>
                    <a:gd name="connsiteX1" fmla="*/ 85520 w 1095307"/>
                    <a:gd name="connsiteY1" fmla="*/ 628239 h 634817"/>
                    <a:gd name="connsiteX2" fmla="*/ 128280 w 1095307"/>
                    <a:gd name="connsiteY2" fmla="*/ 565744 h 634817"/>
                    <a:gd name="connsiteX3" fmla="*/ 167750 w 1095307"/>
                    <a:gd name="connsiteY3" fmla="*/ 634817 h 634817"/>
                    <a:gd name="connsiteX4" fmla="*/ 256559 w 1095307"/>
                    <a:gd name="connsiteY4" fmla="*/ 634817 h 634817"/>
                    <a:gd name="connsiteX5" fmla="*/ 296029 w 1095307"/>
                    <a:gd name="connsiteY5" fmla="*/ 562454 h 634817"/>
                    <a:gd name="connsiteX6" fmla="*/ 246691 w 1095307"/>
                    <a:gd name="connsiteY6" fmla="*/ 496670 h 634817"/>
                    <a:gd name="connsiteX7" fmla="*/ 332211 w 1095307"/>
                    <a:gd name="connsiteY7" fmla="*/ 496670 h 634817"/>
                    <a:gd name="connsiteX8" fmla="*/ 371681 w 1095307"/>
                    <a:gd name="connsiteY8" fmla="*/ 427597 h 634817"/>
                    <a:gd name="connsiteX9" fmla="*/ 414441 w 1095307"/>
                    <a:gd name="connsiteY9" fmla="*/ 496670 h 634817"/>
                    <a:gd name="connsiteX10" fmla="*/ 493382 w 1095307"/>
                    <a:gd name="connsiteY10" fmla="*/ 496670 h 634817"/>
                    <a:gd name="connsiteX11" fmla="*/ 453911 w 1095307"/>
                    <a:gd name="connsiteY11" fmla="*/ 565744 h 634817"/>
                    <a:gd name="connsiteX12" fmla="*/ 496671 w 1095307"/>
                    <a:gd name="connsiteY12" fmla="*/ 631528 h 634817"/>
                    <a:gd name="connsiteX13" fmla="*/ 582190 w 1095307"/>
                    <a:gd name="connsiteY13" fmla="*/ 631528 h 634817"/>
                    <a:gd name="connsiteX14" fmla="*/ 615082 w 1095307"/>
                    <a:gd name="connsiteY14" fmla="*/ 565744 h 634817"/>
                    <a:gd name="connsiteX15" fmla="*/ 651264 w 1095307"/>
                    <a:gd name="connsiteY15" fmla="*/ 631528 h 634817"/>
                    <a:gd name="connsiteX16" fmla="*/ 743362 w 1095307"/>
                    <a:gd name="connsiteY16" fmla="*/ 631528 h 634817"/>
                    <a:gd name="connsiteX17" fmla="*/ 779543 w 1095307"/>
                    <a:gd name="connsiteY17" fmla="*/ 559165 h 634817"/>
                    <a:gd name="connsiteX18" fmla="*/ 733494 w 1095307"/>
                    <a:gd name="connsiteY18" fmla="*/ 486803 h 634817"/>
                    <a:gd name="connsiteX19" fmla="*/ 822303 w 1095307"/>
                    <a:gd name="connsiteY19" fmla="*/ 486803 h 634817"/>
                    <a:gd name="connsiteX20" fmla="*/ 855195 w 1095307"/>
                    <a:gd name="connsiteY20" fmla="*/ 417729 h 634817"/>
                    <a:gd name="connsiteX21" fmla="*/ 815724 w 1095307"/>
                    <a:gd name="connsiteY21" fmla="*/ 348656 h 634817"/>
                    <a:gd name="connsiteX22" fmla="*/ 733494 w 1095307"/>
                    <a:gd name="connsiteY22" fmla="*/ 348656 h 634817"/>
                    <a:gd name="connsiteX23" fmla="*/ 779543 w 1095307"/>
                    <a:gd name="connsiteY23" fmla="*/ 279582 h 634817"/>
                    <a:gd name="connsiteX24" fmla="*/ 726916 w 1095307"/>
                    <a:gd name="connsiteY24" fmla="*/ 207220 h 634817"/>
                    <a:gd name="connsiteX25" fmla="*/ 819013 w 1095307"/>
                    <a:gd name="connsiteY25" fmla="*/ 207220 h 634817"/>
                    <a:gd name="connsiteX26" fmla="*/ 861773 w 1095307"/>
                    <a:gd name="connsiteY26" fmla="*/ 141436 h 634817"/>
                    <a:gd name="connsiteX27" fmla="*/ 897954 w 1095307"/>
                    <a:gd name="connsiteY27" fmla="*/ 210509 h 634817"/>
                    <a:gd name="connsiteX28" fmla="*/ 976895 w 1095307"/>
                    <a:gd name="connsiteY28" fmla="*/ 210509 h 634817"/>
                    <a:gd name="connsiteX29" fmla="*/ 1016366 w 1095307"/>
                    <a:gd name="connsiteY29" fmla="*/ 134857 h 634817"/>
                    <a:gd name="connsiteX30" fmla="*/ 973606 w 1095307"/>
                    <a:gd name="connsiteY30" fmla="*/ 69073 h 634817"/>
                    <a:gd name="connsiteX31" fmla="*/ 1059126 w 1095307"/>
                    <a:gd name="connsiteY31" fmla="*/ 69073 h 634817"/>
                    <a:gd name="connsiteX32" fmla="*/ 1095307 w 1095307"/>
                    <a:gd name="connsiteY32" fmla="*/ 0 h 63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095307" h="634817">
                      <a:moveTo>
                        <a:pt x="0" y="628239"/>
                      </a:moveTo>
                      <a:lnTo>
                        <a:pt x="85520" y="628239"/>
                      </a:lnTo>
                      <a:lnTo>
                        <a:pt x="128280" y="565744"/>
                      </a:lnTo>
                      <a:lnTo>
                        <a:pt x="167750" y="634817"/>
                      </a:lnTo>
                      <a:lnTo>
                        <a:pt x="256559" y="634817"/>
                      </a:lnTo>
                      <a:lnTo>
                        <a:pt x="296029" y="562454"/>
                      </a:lnTo>
                      <a:lnTo>
                        <a:pt x="246691" y="496670"/>
                      </a:lnTo>
                      <a:lnTo>
                        <a:pt x="332211" y="496670"/>
                      </a:lnTo>
                      <a:lnTo>
                        <a:pt x="371681" y="427597"/>
                      </a:lnTo>
                      <a:lnTo>
                        <a:pt x="414441" y="496670"/>
                      </a:lnTo>
                      <a:lnTo>
                        <a:pt x="493382" y="496670"/>
                      </a:lnTo>
                      <a:lnTo>
                        <a:pt x="453911" y="565744"/>
                      </a:lnTo>
                      <a:lnTo>
                        <a:pt x="496671" y="631528"/>
                      </a:lnTo>
                      <a:lnTo>
                        <a:pt x="582190" y="631528"/>
                      </a:lnTo>
                      <a:lnTo>
                        <a:pt x="615082" y="565744"/>
                      </a:lnTo>
                      <a:lnTo>
                        <a:pt x="651264" y="631528"/>
                      </a:lnTo>
                      <a:lnTo>
                        <a:pt x="743362" y="631528"/>
                      </a:lnTo>
                      <a:lnTo>
                        <a:pt x="779543" y="559165"/>
                      </a:lnTo>
                      <a:lnTo>
                        <a:pt x="733494" y="486803"/>
                      </a:lnTo>
                      <a:lnTo>
                        <a:pt x="822303" y="486803"/>
                      </a:lnTo>
                      <a:lnTo>
                        <a:pt x="855195" y="417729"/>
                      </a:lnTo>
                      <a:lnTo>
                        <a:pt x="815724" y="348656"/>
                      </a:lnTo>
                      <a:lnTo>
                        <a:pt x="733494" y="348656"/>
                      </a:lnTo>
                      <a:lnTo>
                        <a:pt x="779543" y="279582"/>
                      </a:lnTo>
                      <a:lnTo>
                        <a:pt x="726916" y="207220"/>
                      </a:lnTo>
                      <a:lnTo>
                        <a:pt x="819013" y="207220"/>
                      </a:lnTo>
                      <a:lnTo>
                        <a:pt x="861773" y="141436"/>
                      </a:lnTo>
                      <a:lnTo>
                        <a:pt x="897954" y="210509"/>
                      </a:lnTo>
                      <a:lnTo>
                        <a:pt x="976895" y="210509"/>
                      </a:lnTo>
                      <a:lnTo>
                        <a:pt x="1016366" y="134857"/>
                      </a:lnTo>
                      <a:lnTo>
                        <a:pt x="973606" y="69073"/>
                      </a:lnTo>
                      <a:lnTo>
                        <a:pt x="1059126" y="69073"/>
                      </a:lnTo>
                      <a:lnTo>
                        <a:pt x="1095307" y="0"/>
                      </a:lnTo>
                    </a:path>
                  </a:pathLst>
                </a:custGeom>
                <a:noFill/>
                <a:ln w="15875" cap="rnd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CaixaDeTexto 39">
                  <a:extLst>
                    <a:ext uri="{FF2B5EF4-FFF2-40B4-BE49-F238E27FC236}">
                      <a16:creationId xmlns:a16="http://schemas.microsoft.com/office/drawing/2014/main" id="{85990E01-680B-B14C-9E9C-AF6014AE6FDA}"/>
                    </a:ext>
                  </a:extLst>
                </p:cNvPr>
                <p:cNvSpPr txBox="1"/>
                <p:nvPr/>
              </p:nvSpPr>
              <p:spPr>
                <a:xfrm>
                  <a:off x="3636000" y="5796000"/>
                  <a:ext cx="66422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sz="1400" i="1">
                            <a:latin typeface="Cambria Math" panose="02040503050406030204" pitchFamily="18" charset="0"/>
                          </a:rPr>
                          <m:t>=4</m:t>
                        </m:r>
                      </m:oMath>
                    </m:oMathPara>
                  </a14:m>
                  <a:endParaRPr lang="pt-BR" sz="1400" dirty="0"/>
                </a:p>
              </p:txBody>
            </p:sp>
          </mc:Choice>
          <mc:Fallback>
            <p:sp>
              <p:nvSpPr>
                <p:cNvPr id="40" name="CaixaDeTexto 39">
                  <a:extLst>
                    <a:ext uri="{FF2B5EF4-FFF2-40B4-BE49-F238E27FC236}">
                      <a16:creationId xmlns:a16="http://schemas.microsoft.com/office/drawing/2014/main" id="{85990E01-680B-B14C-9E9C-AF6014AE6F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36000" y="5796000"/>
                  <a:ext cx="664221" cy="307777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115D1949-B309-DA49-AB07-67E270E4F3EA}"/>
              </a:ext>
            </a:extLst>
          </p:cNvPr>
          <p:cNvGrpSpPr>
            <a:grpSpLocks noChangeAspect="1"/>
          </p:cNvGrpSpPr>
          <p:nvPr/>
        </p:nvGrpSpPr>
        <p:grpSpPr>
          <a:xfrm>
            <a:off x="8600939" y="4758645"/>
            <a:ext cx="1123090" cy="324000"/>
            <a:chOff x="6541483" y="3609769"/>
            <a:chExt cx="748726" cy="216000"/>
          </a:xfrm>
        </p:grpSpPr>
        <p:sp>
          <p:nvSpPr>
            <p:cNvPr id="45" name="Forma Livre 44">
              <a:extLst>
                <a:ext uri="{FF2B5EF4-FFF2-40B4-BE49-F238E27FC236}">
                  <a16:creationId xmlns:a16="http://schemas.microsoft.com/office/drawing/2014/main" id="{6F9F2115-B48D-8442-81A6-57B8A249C125}"/>
                </a:ext>
              </a:extLst>
            </p:cNvPr>
            <p:cNvSpPr/>
            <p:nvPr/>
          </p:nvSpPr>
          <p:spPr>
            <a:xfrm>
              <a:off x="6541483" y="3609769"/>
              <a:ext cx="372684" cy="216000"/>
            </a:xfrm>
            <a:custGeom>
              <a:avLst/>
              <a:gdLst>
                <a:gd name="connsiteX0" fmla="*/ 0 w 1095307"/>
                <a:gd name="connsiteY0" fmla="*/ 628239 h 634817"/>
                <a:gd name="connsiteX1" fmla="*/ 85520 w 1095307"/>
                <a:gd name="connsiteY1" fmla="*/ 628239 h 634817"/>
                <a:gd name="connsiteX2" fmla="*/ 128280 w 1095307"/>
                <a:gd name="connsiteY2" fmla="*/ 565744 h 634817"/>
                <a:gd name="connsiteX3" fmla="*/ 167750 w 1095307"/>
                <a:gd name="connsiteY3" fmla="*/ 634817 h 634817"/>
                <a:gd name="connsiteX4" fmla="*/ 256559 w 1095307"/>
                <a:gd name="connsiteY4" fmla="*/ 634817 h 634817"/>
                <a:gd name="connsiteX5" fmla="*/ 296029 w 1095307"/>
                <a:gd name="connsiteY5" fmla="*/ 562454 h 634817"/>
                <a:gd name="connsiteX6" fmla="*/ 246691 w 1095307"/>
                <a:gd name="connsiteY6" fmla="*/ 496670 h 634817"/>
                <a:gd name="connsiteX7" fmla="*/ 332211 w 1095307"/>
                <a:gd name="connsiteY7" fmla="*/ 496670 h 634817"/>
                <a:gd name="connsiteX8" fmla="*/ 371681 w 1095307"/>
                <a:gd name="connsiteY8" fmla="*/ 427597 h 634817"/>
                <a:gd name="connsiteX9" fmla="*/ 414441 w 1095307"/>
                <a:gd name="connsiteY9" fmla="*/ 496670 h 634817"/>
                <a:gd name="connsiteX10" fmla="*/ 493382 w 1095307"/>
                <a:gd name="connsiteY10" fmla="*/ 496670 h 634817"/>
                <a:gd name="connsiteX11" fmla="*/ 453911 w 1095307"/>
                <a:gd name="connsiteY11" fmla="*/ 565744 h 634817"/>
                <a:gd name="connsiteX12" fmla="*/ 496671 w 1095307"/>
                <a:gd name="connsiteY12" fmla="*/ 631528 h 634817"/>
                <a:gd name="connsiteX13" fmla="*/ 582190 w 1095307"/>
                <a:gd name="connsiteY13" fmla="*/ 631528 h 634817"/>
                <a:gd name="connsiteX14" fmla="*/ 615082 w 1095307"/>
                <a:gd name="connsiteY14" fmla="*/ 565744 h 634817"/>
                <a:gd name="connsiteX15" fmla="*/ 651264 w 1095307"/>
                <a:gd name="connsiteY15" fmla="*/ 631528 h 634817"/>
                <a:gd name="connsiteX16" fmla="*/ 743362 w 1095307"/>
                <a:gd name="connsiteY16" fmla="*/ 631528 h 634817"/>
                <a:gd name="connsiteX17" fmla="*/ 779543 w 1095307"/>
                <a:gd name="connsiteY17" fmla="*/ 559165 h 634817"/>
                <a:gd name="connsiteX18" fmla="*/ 733494 w 1095307"/>
                <a:gd name="connsiteY18" fmla="*/ 486803 h 634817"/>
                <a:gd name="connsiteX19" fmla="*/ 822303 w 1095307"/>
                <a:gd name="connsiteY19" fmla="*/ 486803 h 634817"/>
                <a:gd name="connsiteX20" fmla="*/ 855195 w 1095307"/>
                <a:gd name="connsiteY20" fmla="*/ 417729 h 634817"/>
                <a:gd name="connsiteX21" fmla="*/ 815724 w 1095307"/>
                <a:gd name="connsiteY21" fmla="*/ 348656 h 634817"/>
                <a:gd name="connsiteX22" fmla="*/ 733494 w 1095307"/>
                <a:gd name="connsiteY22" fmla="*/ 348656 h 634817"/>
                <a:gd name="connsiteX23" fmla="*/ 779543 w 1095307"/>
                <a:gd name="connsiteY23" fmla="*/ 279582 h 634817"/>
                <a:gd name="connsiteX24" fmla="*/ 726916 w 1095307"/>
                <a:gd name="connsiteY24" fmla="*/ 207220 h 634817"/>
                <a:gd name="connsiteX25" fmla="*/ 819013 w 1095307"/>
                <a:gd name="connsiteY25" fmla="*/ 207220 h 634817"/>
                <a:gd name="connsiteX26" fmla="*/ 861773 w 1095307"/>
                <a:gd name="connsiteY26" fmla="*/ 141436 h 634817"/>
                <a:gd name="connsiteX27" fmla="*/ 897954 w 1095307"/>
                <a:gd name="connsiteY27" fmla="*/ 210509 h 634817"/>
                <a:gd name="connsiteX28" fmla="*/ 976895 w 1095307"/>
                <a:gd name="connsiteY28" fmla="*/ 210509 h 634817"/>
                <a:gd name="connsiteX29" fmla="*/ 1016366 w 1095307"/>
                <a:gd name="connsiteY29" fmla="*/ 134857 h 634817"/>
                <a:gd name="connsiteX30" fmla="*/ 973606 w 1095307"/>
                <a:gd name="connsiteY30" fmla="*/ 69073 h 634817"/>
                <a:gd name="connsiteX31" fmla="*/ 1059126 w 1095307"/>
                <a:gd name="connsiteY31" fmla="*/ 69073 h 634817"/>
                <a:gd name="connsiteX32" fmla="*/ 1095307 w 1095307"/>
                <a:gd name="connsiteY32" fmla="*/ 0 h 6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95307" h="634817">
                  <a:moveTo>
                    <a:pt x="0" y="628239"/>
                  </a:moveTo>
                  <a:lnTo>
                    <a:pt x="85520" y="628239"/>
                  </a:lnTo>
                  <a:lnTo>
                    <a:pt x="128280" y="565744"/>
                  </a:lnTo>
                  <a:lnTo>
                    <a:pt x="167750" y="634817"/>
                  </a:lnTo>
                  <a:lnTo>
                    <a:pt x="256559" y="634817"/>
                  </a:lnTo>
                  <a:lnTo>
                    <a:pt x="296029" y="562454"/>
                  </a:lnTo>
                  <a:lnTo>
                    <a:pt x="246691" y="496670"/>
                  </a:lnTo>
                  <a:lnTo>
                    <a:pt x="332211" y="496670"/>
                  </a:lnTo>
                  <a:lnTo>
                    <a:pt x="371681" y="427597"/>
                  </a:lnTo>
                  <a:lnTo>
                    <a:pt x="414441" y="496670"/>
                  </a:lnTo>
                  <a:lnTo>
                    <a:pt x="493382" y="496670"/>
                  </a:lnTo>
                  <a:lnTo>
                    <a:pt x="453911" y="565744"/>
                  </a:lnTo>
                  <a:lnTo>
                    <a:pt x="496671" y="631528"/>
                  </a:lnTo>
                  <a:lnTo>
                    <a:pt x="582190" y="631528"/>
                  </a:lnTo>
                  <a:lnTo>
                    <a:pt x="615082" y="565744"/>
                  </a:lnTo>
                  <a:lnTo>
                    <a:pt x="651264" y="631528"/>
                  </a:lnTo>
                  <a:lnTo>
                    <a:pt x="743362" y="631528"/>
                  </a:lnTo>
                  <a:lnTo>
                    <a:pt x="779543" y="559165"/>
                  </a:lnTo>
                  <a:lnTo>
                    <a:pt x="733494" y="486803"/>
                  </a:lnTo>
                  <a:lnTo>
                    <a:pt x="822303" y="486803"/>
                  </a:lnTo>
                  <a:lnTo>
                    <a:pt x="855195" y="417729"/>
                  </a:lnTo>
                  <a:lnTo>
                    <a:pt x="815724" y="348656"/>
                  </a:lnTo>
                  <a:lnTo>
                    <a:pt x="733494" y="348656"/>
                  </a:lnTo>
                  <a:lnTo>
                    <a:pt x="779543" y="279582"/>
                  </a:lnTo>
                  <a:lnTo>
                    <a:pt x="726916" y="207220"/>
                  </a:lnTo>
                  <a:lnTo>
                    <a:pt x="819013" y="207220"/>
                  </a:lnTo>
                  <a:lnTo>
                    <a:pt x="861773" y="141436"/>
                  </a:lnTo>
                  <a:lnTo>
                    <a:pt x="897954" y="210509"/>
                  </a:lnTo>
                  <a:lnTo>
                    <a:pt x="976895" y="210509"/>
                  </a:lnTo>
                  <a:lnTo>
                    <a:pt x="1016366" y="134857"/>
                  </a:lnTo>
                  <a:lnTo>
                    <a:pt x="973606" y="69073"/>
                  </a:lnTo>
                  <a:lnTo>
                    <a:pt x="1059126" y="69073"/>
                  </a:lnTo>
                  <a:lnTo>
                    <a:pt x="1095307" y="0"/>
                  </a:lnTo>
                </a:path>
              </a:pathLst>
            </a:custGeom>
            <a:noFill/>
            <a:ln w="15875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Forma Livre 45">
              <a:extLst>
                <a:ext uri="{FF2B5EF4-FFF2-40B4-BE49-F238E27FC236}">
                  <a16:creationId xmlns:a16="http://schemas.microsoft.com/office/drawing/2014/main" id="{9A4C2271-5976-AF4C-88F4-CB8733D1D860}"/>
                </a:ext>
              </a:extLst>
            </p:cNvPr>
            <p:cNvSpPr/>
            <p:nvPr/>
          </p:nvSpPr>
          <p:spPr>
            <a:xfrm flipH="1">
              <a:off x="6917525" y="3609769"/>
              <a:ext cx="372684" cy="216000"/>
            </a:xfrm>
            <a:custGeom>
              <a:avLst/>
              <a:gdLst>
                <a:gd name="connsiteX0" fmla="*/ 0 w 1095307"/>
                <a:gd name="connsiteY0" fmla="*/ 628239 h 634817"/>
                <a:gd name="connsiteX1" fmla="*/ 85520 w 1095307"/>
                <a:gd name="connsiteY1" fmla="*/ 628239 h 634817"/>
                <a:gd name="connsiteX2" fmla="*/ 128280 w 1095307"/>
                <a:gd name="connsiteY2" fmla="*/ 565744 h 634817"/>
                <a:gd name="connsiteX3" fmla="*/ 167750 w 1095307"/>
                <a:gd name="connsiteY3" fmla="*/ 634817 h 634817"/>
                <a:gd name="connsiteX4" fmla="*/ 256559 w 1095307"/>
                <a:gd name="connsiteY4" fmla="*/ 634817 h 634817"/>
                <a:gd name="connsiteX5" fmla="*/ 296029 w 1095307"/>
                <a:gd name="connsiteY5" fmla="*/ 562454 h 634817"/>
                <a:gd name="connsiteX6" fmla="*/ 246691 w 1095307"/>
                <a:gd name="connsiteY6" fmla="*/ 496670 h 634817"/>
                <a:gd name="connsiteX7" fmla="*/ 332211 w 1095307"/>
                <a:gd name="connsiteY7" fmla="*/ 496670 h 634817"/>
                <a:gd name="connsiteX8" fmla="*/ 371681 w 1095307"/>
                <a:gd name="connsiteY8" fmla="*/ 427597 h 634817"/>
                <a:gd name="connsiteX9" fmla="*/ 414441 w 1095307"/>
                <a:gd name="connsiteY9" fmla="*/ 496670 h 634817"/>
                <a:gd name="connsiteX10" fmla="*/ 493382 w 1095307"/>
                <a:gd name="connsiteY10" fmla="*/ 496670 h 634817"/>
                <a:gd name="connsiteX11" fmla="*/ 453911 w 1095307"/>
                <a:gd name="connsiteY11" fmla="*/ 565744 h 634817"/>
                <a:gd name="connsiteX12" fmla="*/ 496671 w 1095307"/>
                <a:gd name="connsiteY12" fmla="*/ 631528 h 634817"/>
                <a:gd name="connsiteX13" fmla="*/ 582190 w 1095307"/>
                <a:gd name="connsiteY13" fmla="*/ 631528 h 634817"/>
                <a:gd name="connsiteX14" fmla="*/ 615082 w 1095307"/>
                <a:gd name="connsiteY14" fmla="*/ 565744 h 634817"/>
                <a:gd name="connsiteX15" fmla="*/ 651264 w 1095307"/>
                <a:gd name="connsiteY15" fmla="*/ 631528 h 634817"/>
                <a:gd name="connsiteX16" fmla="*/ 743362 w 1095307"/>
                <a:gd name="connsiteY16" fmla="*/ 631528 h 634817"/>
                <a:gd name="connsiteX17" fmla="*/ 779543 w 1095307"/>
                <a:gd name="connsiteY17" fmla="*/ 559165 h 634817"/>
                <a:gd name="connsiteX18" fmla="*/ 733494 w 1095307"/>
                <a:gd name="connsiteY18" fmla="*/ 486803 h 634817"/>
                <a:gd name="connsiteX19" fmla="*/ 822303 w 1095307"/>
                <a:gd name="connsiteY19" fmla="*/ 486803 h 634817"/>
                <a:gd name="connsiteX20" fmla="*/ 855195 w 1095307"/>
                <a:gd name="connsiteY20" fmla="*/ 417729 h 634817"/>
                <a:gd name="connsiteX21" fmla="*/ 815724 w 1095307"/>
                <a:gd name="connsiteY21" fmla="*/ 348656 h 634817"/>
                <a:gd name="connsiteX22" fmla="*/ 733494 w 1095307"/>
                <a:gd name="connsiteY22" fmla="*/ 348656 h 634817"/>
                <a:gd name="connsiteX23" fmla="*/ 779543 w 1095307"/>
                <a:gd name="connsiteY23" fmla="*/ 279582 h 634817"/>
                <a:gd name="connsiteX24" fmla="*/ 726916 w 1095307"/>
                <a:gd name="connsiteY24" fmla="*/ 207220 h 634817"/>
                <a:gd name="connsiteX25" fmla="*/ 819013 w 1095307"/>
                <a:gd name="connsiteY25" fmla="*/ 207220 h 634817"/>
                <a:gd name="connsiteX26" fmla="*/ 861773 w 1095307"/>
                <a:gd name="connsiteY26" fmla="*/ 141436 h 634817"/>
                <a:gd name="connsiteX27" fmla="*/ 897954 w 1095307"/>
                <a:gd name="connsiteY27" fmla="*/ 210509 h 634817"/>
                <a:gd name="connsiteX28" fmla="*/ 976895 w 1095307"/>
                <a:gd name="connsiteY28" fmla="*/ 210509 h 634817"/>
                <a:gd name="connsiteX29" fmla="*/ 1016366 w 1095307"/>
                <a:gd name="connsiteY29" fmla="*/ 134857 h 634817"/>
                <a:gd name="connsiteX30" fmla="*/ 973606 w 1095307"/>
                <a:gd name="connsiteY30" fmla="*/ 69073 h 634817"/>
                <a:gd name="connsiteX31" fmla="*/ 1059126 w 1095307"/>
                <a:gd name="connsiteY31" fmla="*/ 69073 h 634817"/>
                <a:gd name="connsiteX32" fmla="*/ 1095307 w 1095307"/>
                <a:gd name="connsiteY32" fmla="*/ 0 h 6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95307" h="634817">
                  <a:moveTo>
                    <a:pt x="0" y="628239"/>
                  </a:moveTo>
                  <a:lnTo>
                    <a:pt x="85520" y="628239"/>
                  </a:lnTo>
                  <a:lnTo>
                    <a:pt x="128280" y="565744"/>
                  </a:lnTo>
                  <a:lnTo>
                    <a:pt x="167750" y="634817"/>
                  </a:lnTo>
                  <a:lnTo>
                    <a:pt x="256559" y="634817"/>
                  </a:lnTo>
                  <a:lnTo>
                    <a:pt x="296029" y="562454"/>
                  </a:lnTo>
                  <a:lnTo>
                    <a:pt x="246691" y="496670"/>
                  </a:lnTo>
                  <a:lnTo>
                    <a:pt x="332211" y="496670"/>
                  </a:lnTo>
                  <a:lnTo>
                    <a:pt x="371681" y="427597"/>
                  </a:lnTo>
                  <a:lnTo>
                    <a:pt x="414441" y="496670"/>
                  </a:lnTo>
                  <a:lnTo>
                    <a:pt x="493382" y="496670"/>
                  </a:lnTo>
                  <a:lnTo>
                    <a:pt x="453911" y="565744"/>
                  </a:lnTo>
                  <a:lnTo>
                    <a:pt x="496671" y="631528"/>
                  </a:lnTo>
                  <a:lnTo>
                    <a:pt x="582190" y="631528"/>
                  </a:lnTo>
                  <a:lnTo>
                    <a:pt x="615082" y="565744"/>
                  </a:lnTo>
                  <a:lnTo>
                    <a:pt x="651264" y="631528"/>
                  </a:lnTo>
                  <a:lnTo>
                    <a:pt x="743362" y="631528"/>
                  </a:lnTo>
                  <a:lnTo>
                    <a:pt x="779543" y="559165"/>
                  </a:lnTo>
                  <a:lnTo>
                    <a:pt x="733494" y="486803"/>
                  </a:lnTo>
                  <a:lnTo>
                    <a:pt x="822303" y="486803"/>
                  </a:lnTo>
                  <a:lnTo>
                    <a:pt x="855195" y="417729"/>
                  </a:lnTo>
                  <a:lnTo>
                    <a:pt x="815724" y="348656"/>
                  </a:lnTo>
                  <a:lnTo>
                    <a:pt x="733494" y="348656"/>
                  </a:lnTo>
                  <a:lnTo>
                    <a:pt x="779543" y="279582"/>
                  </a:lnTo>
                  <a:lnTo>
                    <a:pt x="726916" y="207220"/>
                  </a:lnTo>
                  <a:lnTo>
                    <a:pt x="819013" y="207220"/>
                  </a:lnTo>
                  <a:lnTo>
                    <a:pt x="861773" y="141436"/>
                  </a:lnTo>
                  <a:lnTo>
                    <a:pt x="897954" y="210509"/>
                  </a:lnTo>
                  <a:lnTo>
                    <a:pt x="976895" y="210509"/>
                  </a:lnTo>
                  <a:lnTo>
                    <a:pt x="1016366" y="134857"/>
                  </a:lnTo>
                  <a:lnTo>
                    <a:pt x="973606" y="69073"/>
                  </a:lnTo>
                  <a:lnTo>
                    <a:pt x="1059126" y="69073"/>
                  </a:lnTo>
                  <a:lnTo>
                    <a:pt x="1095307" y="0"/>
                  </a:lnTo>
                </a:path>
              </a:pathLst>
            </a:custGeom>
            <a:noFill/>
            <a:ln w="15875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9" name="Agrupar 58">
            <a:extLst>
              <a:ext uri="{FF2B5EF4-FFF2-40B4-BE49-F238E27FC236}">
                <a16:creationId xmlns:a16="http://schemas.microsoft.com/office/drawing/2014/main" id="{74F8B03B-2ACE-A448-BAAB-94A641FF83A3}"/>
              </a:ext>
            </a:extLst>
          </p:cNvPr>
          <p:cNvGrpSpPr/>
          <p:nvPr/>
        </p:nvGrpSpPr>
        <p:grpSpPr>
          <a:xfrm>
            <a:off x="9215039" y="3692053"/>
            <a:ext cx="2119569" cy="1403888"/>
            <a:chOff x="6817984" y="3622584"/>
            <a:chExt cx="2119569" cy="1403888"/>
          </a:xfrm>
        </p:grpSpPr>
        <p:grpSp>
          <p:nvGrpSpPr>
            <p:cNvPr id="48" name="Agrupar 47">
              <a:extLst>
                <a:ext uri="{FF2B5EF4-FFF2-40B4-BE49-F238E27FC236}">
                  <a16:creationId xmlns:a16="http://schemas.microsoft.com/office/drawing/2014/main" id="{BF1EAF81-9946-AB42-9E28-F598BCE7C4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452320" y="3969888"/>
              <a:ext cx="1108128" cy="324000"/>
              <a:chOff x="6541483" y="3609769"/>
              <a:chExt cx="748726" cy="216000"/>
            </a:xfrm>
          </p:grpSpPr>
          <p:sp>
            <p:nvSpPr>
              <p:cNvPr id="49" name="Forma Livre 48">
                <a:extLst>
                  <a:ext uri="{FF2B5EF4-FFF2-40B4-BE49-F238E27FC236}">
                    <a16:creationId xmlns:a16="http://schemas.microsoft.com/office/drawing/2014/main" id="{AC0751E8-B096-0848-9E62-6B102D59EB20}"/>
                  </a:ext>
                </a:extLst>
              </p:cNvPr>
              <p:cNvSpPr/>
              <p:nvPr/>
            </p:nvSpPr>
            <p:spPr>
              <a:xfrm>
                <a:off x="6541483" y="3609769"/>
                <a:ext cx="372684" cy="216000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Forma Livre 49">
                <a:extLst>
                  <a:ext uri="{FF2B5EF4-FFF2-40B4-BE49-F238E27FC236}">
                    <a16:creationId xmlns:a16="http://schemas.microsoft.com/office/drawing/2014/main" id="{92D050ED-5D51-D443-8D92-2147134C2E18}"/>
                  </a:ext>
                </a:extLst>
              </p:cNvPr>
              <p:cNvSpPr/>
              <p:nvPr/>
            </p:nvSpPr>
            <p:spPr>
              <a:xfrm flipH="1">
                <a:off x="6917525" y="3609769"/>
                <a:ext cx="372684" cy="216000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3" name="Agrupar 52">
              <a:extLst>
                <a:ext uri="{FF2B5EF4-FFF2-40B4-BE49-F238E27FC236}">
                  <a16:creationId xmlns:a16="http://schemas.microsoft.com/office/drawing/2014/main" id="{9EF5E09C-1AC2-5E46-B820-EDFBB18F2AF9}"/>
                </a:ext>
              </a:extLst>
            </p:cNvPr>
            <p:cNvGrpSpPr/>
            <p:nvPr/>
          </p:nvGrpSpPr>
          <p:grpSpPr>
            <a:xfrm>
              <a:off x="7444448" y="3622584"/>
              <a:ext cx="1493105" cy="1403888"/>
              <a:chOff x="7444448" y="3622584"/>
              <a:chExt cx="1493105" cy="1403888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492E7C3-2420-804A-8CC4-F8F9AE9CB3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44448" y="3622584"/>
                <a:ext cx="1116000" cy="1116000"/>
              </a:xfrm>
              <a:prstGeom prst="ellipse">
                <a:avLst/>
              </a:prstGeom>
              <a:noFill/>
              <a:ln w="50800" cap="rnd" cmpd="thickThin">
                <a:gradFill>
                  <a:gsLst>
                    <a:gs pos="13000">
                      <a:schemeClr val="bg2">
                        <a:lumMod val="75000"/>
                      </a:schemeClr>
                    </a:gs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bg2">
                        <a:lumMod val="50000"/>
                      </a:schemeClr>
                    </a:gs>
                    <a:gs pos="83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10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52" name="Imagem 51">
                <a:extLst>
                  <a:ext uri="{FF2B5EF4-FFF2-40B4-BE49-F238E27FC236}">
                    <a16:creationId xmlns:a16="http://schemas.microsoft.com/office/drawing/2014/main" id="{6436E288-F600-1348-B20E-474AC21524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clrChange>
                  <a:clrFrom>
                    <a:srgbClr val="FEFEFE"/>
                  </a:clrFrom>
                  <a:clrTo>
                    <a:srgbClr val="FEFEFE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9912" b="92346" l="6452" r="89989">
                            <a14:foregroundMark x1="6452" y1="88708" x2="9455" y2="92346"/>
                            <a14:foregroundMark x1="57063" y1="36261" x2="52169" y2="40527"/>
                            <a14:foregroundMark x1="52169" y1="40527" x2="51947" y2="40778"/>
                            <a14:foregroundMark x1="55840" y1="35257" x2="55172" y2="36010"/>
                            <a14:backgroundMark x1="51168" y1="27604" x2="74082" y2="40402"/>
                            <a14:backgroundMark x1="76196" y1="49310" x2="89099" y2="47930"/>
                            <a14:backgroundMark x1="78977" y1="53325" x2="87987" y2="54705"/>
                            <a14:backgroundMark x1="73526" y1="45797" x2="75640" y2="50314"/>
                            <a14:backgroundMark x1="77419" y1="38645" x2="84983" y2="36763"/>
                            <a14:backgroundMark x1="57842" y1="18319" x2="79533" y2="23588"/>
                            <a14:backgroundMark x1="79533" y1="23588" x2="79533" y2="23714"/>
                            <a14:backgroundMark x1="73526" y1="11920" x2="76196" y2="30615"/>
                            <a14:backgroundMark x1="51502" y1="18319" x2="79199" y2="12798"/>
                            <a14:backgroundMark x1="79199" y1="12798" x2="82536" y2="19824"/>
                            <a14:backgroundMark x1="82536" y1="19824" x2="82425" y2="27729"/>
                            <a14:backgroundMark x1="82425" y1="27729" x2="78754" y2="33752"/>
                            <a14:backgroundMark x1="78754" y1="33752" x2="71524" y2="36386"/>
                            <a14:backgroundMark x1="71524" y1="36386" x2="63515" y2="34128"/>
                            <a14:backgroundMark x1="63515" y1="34128" x2="53059" y2="24467"/>
                            <a14:backgroundMark x1="53059" y1="24467" x2="51835" y2="20954"/>
                            <a14:backgroundMark x1="61846" y1="40652" x2="70523" y2="42158"/>
                          </a14:backgroundRemoval>
                        </a14:imgEffect>
                      </a14:imgLayer>
                    </a14:imgProps>
                  </a:ext>
                </a:extLst>
              </a:blip>
              <a:srcRect l="2917" t="33550" r="38020" b="3125"/>
              <a:stretch/>
            </p:blipFill>
            <p:spPr>
              <a:xfrm rot="15659003">
                <a:off x="8401019" y="4489938"/>
                <a:ext cx="550147" cy="522921"/>
              </a:xfrm>
              <a:prstGeom prst="rect">
                <a:avLst/>
              </a:prstGeom>
            </p:spPr>
          </p:pic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11D21A3-9D85-9840-8EF8-8E83A88FB7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7984" y="4708594"/>
              <a:ext cx="144000" cy="144000"/>
            </a:xfrm>
            <a:prstGeom prst="ellipse">
              <a:avLst/>
            </a:prstGeom>
            <a:noFill/>
            <a:ln w="19050" cap="rnd" cmpd="thickThin">
              <a:gradFill>
                <a:gsLst>
                  <a:gs pos="13000">
                    <a:schemeClr val="bg2">
                      <a:lumMod val="75000"/>
                    </a:schemeClr>
                  </a:gs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bg2">
                      <a:lumMod val="50000"/>
                    </a:schemeClr>
                  </a:gs>
                  <a:gs pos="83000">
                    <a:schemeClr val="bg2">
                      <a:lumMod val="25000"/>
                    </a:schemeClr>
                  </a:gs>
                  <a:gs pos="100000">
                    <a:schemeClr val="bg2">
                      <a:lumMod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Forma Livre 54">
              <a:extLst>
                <a:ext uri="{FF2B5EF4-FFF2-40B4-BE49-F238E27FC236}">
                  <a16:creationId xmlns:a16="http://schemas.microsoft.com/office/drawing/2014/main" id="{02F8C3BD-0B20-584D-B24C-EBA516BDEBA7}"/>
                </a:ext>
              </a:extLst>
            </p:cNvPr>
            <p:cNvSpPr/>
            <p:nvPr/>
          </p:nvSpPr>
          <p:spPr>
            <a:xfrm>
              <a:off x="6832190" y="3823518"/>
              <a:ext cx="1131939" cy="1032387"/>
            </a:xfrm>
            <a:custGeom>
              <a:avLst/>
              <a:gdLst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52616 w 1117191"/>
                <a:gd name="connsiteY2" fmla="*/ 659990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25353 w 1142544"/>
                <a:gd name="connsiteY0" fmla="*/ 918087 h 1047135"/>
                <a:gd name="connsiteX1" fmla="*/ 744337 w 1142544"/>
                <a:gd name="connsiteY1" fmla="*/ 0 h 1047135"/>
                <a:gd name="connsiteX2" fmla="*/ 677969 w 1142544"/>
                <a:gd name="connsiteY2" fmla="*/ 659990 h 1047135"/>
                <a:gd name="connsiteX3" fmla="*/ 1142544 w 1142544"/>
                <a:gd name="connsiteY3" fmla="*/ 958645 h 1047135"/>
                <a:gd name="connsiteX4" fmla="*/ 76973 w 1142544"/>
                <a:gd name="connsiteY4" fmla="*/ 1047135 h 1047135"/>
                <a:gd name="connsiteX5" fmla="*/ 154402 w 1142544"/>
                <a:gd name="connsiteY5" fmla="*/ 943897 h 1047135"/>
                <a:gd name="connsiteX6" fmla="*/ 25353 w 1142544"/>
                <a:gd name="connsiteY6" fmla="*/ 918087 h 1047135"/>
                <a:gd name="connsiteX0" fmla="*/ 4553 w 1121744"/>
                <a:gd name="connsiteY0" fmla="*/ 918087 h 1047135"/>
                <a:gd name="connsiteX1" fmla="*/ 723537 w 1121744"/>
                <a:gd name="connsiteY1" fmla="*/ 0 h 1047135"/>
                <a:gd name="connsiteX2" fmla="*/ 657169 w 1121744"/>
                <a:gd name="connsiteY2" fmla="*/ 659990 h 1047135"/>
                <a:gd name="connsiteX3" fmla="*/ 1121744 w 1121744"/>
                <a:gd name="connsiteY3" fmla="*/ 958645 h 1047135"/>
                <a:gd name="connsiteX4" fmla="*/ 56173 w 1121744"/>
                <a:gd name="connsiteY4" fmla="*/ 1047135 h 1047135"/>
                <a:gd name="connsiteX5" fmla="*/ 133602 w 1121744"/>
                <a:gd name="connsiteY5" fmla="*/ 943897 h 1047135"/>
                <a:gd name="connsiteX6" fmla="*/ 4553 w 1121744"/>
                <a:gd name="connsiteY6" fmla="*/ 918087 h 1047135"/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52616 w 1117191"/>
                <a:gd name="connsiteY2" fmla="*/ 659990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0 w 1130443"/>
                <a:gd name="connsiteY0" fmla="*/ 920504 h 1049552"/>
                <a:gd name="connsiteX1" fmla="*/ 718984 w 1130443"/>
                <a:gd name="connsiteY1" fmla="*/ 2417 h 1049552"/>
                <a:gd name="connsiteX2" fmla="*/ 652616 w 1130443"/>
                <a:gd name="connsiteY2" fmla="*/ 662407 h 1049552"/>
                <a:gd name="connsiteX3" fmla="*/ 1117191 w 1130443"/>
                <a:gd name="connsiteY3" fmla="*/ 961062 h 1049552"/>
                <a:gd name="connsiteX4" fmla="*/ 51620 w 1130443"/>
                <a:gd name="connsiteY4" fmla="*/ 1049552 h 1049552"/>
                <a:gd name="connsiteX5" fmla="*/ 129049 w 1130443"/>
                <a:gd name="connsiteY5" fmla="*/ 946314 h 1049552"/>
                <a:gd name="connsiteX6" fmla="*/ 0 w 1130443"/>
                <a:gd name="connsiteY6" fmla="*/ 920504 h 1049552"/>
                <a:gd name="connsiteX0" fmla="*/ 0 w 1117191"/>
                <a:gd name="connsiteY0" fmla="*/ 920504 h 1049552"/>
                <a:gd name="connsiteX1" fmla="*/ 718984 w 1117191"/>
                <a:gd name="connsiteY1" fmla="*/ 2417 h 1049552"/>
                <a:gd name="connsiteX2" fmla="*/ 652616 w 1117191"/>
                <a:gd name="connsiteY2" fmla="*/ 662407 h 1049552"/>
                <a:gd name="connsiteX3" fmla="*/ 1117191 w 1117191"/>
                <a:gd name="connsiteY3" fmla="*/ 961062 h 1049552"/>
                <a:gd name="connsiteX4" fmla="*/ 51620 w 1117191"/>
                <a:gd name="connsiteY4" fmla="*/ 1049552 h 1049552"/>
                <a:gd name="connsiteX5" fmla="*/ 129049 w 1117191"/>
                <a:gd name="connsiteY5" fmla="*/ 946314 h 1049552"/>
                <a:gd name="connsiteX6" fmla="*/ 0 w 1117191"/>
                <a:gd name="connsiteY6" fmla="*/ 920504 h 1049552"/>
                <a:gd name="connsiteX0" fmla="*/ 0 w 1117191"/>
                <a:gd name="connsiteY0" fmla="*/ 920535 h 1049583"/>
                <a:gd name="connsiteX1" fmla="*/ 718984 w 1117191"/>
                <a:gd name="connsiteY1" fmla="*/ 2448 h 1049583"/>
                <a:gd name="connsiteX2" fmla="*/ 667365 w 1117191"/>
                <a:gd name="connsiteY2" fmla="*/ 655064 h 1049583"/>
                <a:gd name="connsiteX3" fmla="*/ 1117191 w 1117191"/>
                <a:gd name="connsiteY3" fmla="*/ 961093 h 1049583"/>
                <a:gd name="connsiteX4" fmla="*/ 51620 w 1117191"/>
                <a:gd name="connsiteY4" fmla="*/ 1049583 h 1049583"/>
                <a:gd name="connsiteX5" fmla="*/ 129049 w 1117191"/>
                <a:gd name="connsiteY5" fmla="*/ 946345 h 1049583"/>
                <a:gd name="connsiteX6" fmla="*/ 0 w 1117191"/>
                <a:gd name="connsiteY6" fmla="*/ 920535 h 1049583"/>
                <a:gd name="connsiteX0" fmla="*/ 0 w 1117191"/>
                <a:gd name="connsiteY0" fmla="*/ 920567 h 1049615"/>
                <a:gd name="connsiteX1" fmla="*/ 718984 w 1117191"/>
                <a:gd name="connsiteY1" fmla="*/ 2480 h 1049615"/>
                <a:gd name="connsiteX2" fmla="*/ 678426 w 1117191"/>
                <a:gd name="connsiteY2" fmla="*/ 647722 h 1049615"/>
                <a:gd name="connsiteX3" fmla="*/ 1117191 w 1117191"/>
                <a:gd name="connsiteY3" fmla="*/ 961125 h 1049615"/>
                <a:gd name="connsiteX4" fmla="*/ 51620 w 1117191"/>
                <a:gd name="connsiteY4" fmla="*/ 1049615 h 1049615"/>
                <a:gd name="connsiteX5" fmla="*/ 129049 w 1117191"/>
                <a:gd name="connsiteY5" fmla="*/ 946377 h 1049615"/>
                <a:gd name="connsiteX6" fmla="*/ 0 w 1117191"/>
                <a:gd name="connsiteY6" fmla="*/ 920567 h 1049615"/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78426 w 1117191"/>
                <a:gd name="connsiteY2" fmla="*/ 645242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63678 w 1117191"/>
                <a:gd name="connsiteY2" fmla="*/ 641555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63678 w 1117191"/>
                <a:gd name="connsiteY2" fmla="*/ 641555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0 w 1117191"/>
                <a:gd name="connsiteY0" fmla="*/ 918087 h 1047135"/>
                <a:gd name="connsiteX1" fmla="*/ 718984 w 1117191"/>
                <a:gd name="connsiteY1" fmla="*/ 0 h 1047135"/>
                <a:gd name="connsiteX2" fmla="*/ 663678 w 1117191"/>
                <a:gd name="connsiteY2" fmla="*/ 641555 h 1047135"/>
                <a:gd name="connsiteX3" fmla="*/ 1117191 w 1117191"/>
                <a:gd name="connsiteY3" fmla="*/ 958645 h 1047135"/>
                <a:gd name="connsiteX4" fmla="*/ 51620 w 1117191"/>
                <a:gd name="connsiteY4" fmla="*/ 1047135 h 1047135"/>
                <a:gd name="connsiteX5" fmla="*/ 129049 w 1117191"/>
                <a:gd name="connsiteY5" fmla="*/ 943897 h 1047135"/>
                <a:gd name="connsiteX6" fmla="*/ 0 w 1117191"/>
                <a:gd name="connsiteY6" fmla="*/ 918087 h 1047135"/>
                <a:gd name="connsiteX0" fmla="*/ 0 w 1131939"/>
                <a:gd name="connsiteY0" fmla="*/ 918087 h 1047135"/>
                <a:gd name="connsiteX1" fmla="*/ 718984 w 1131939"/>
                <a:gd name="connsiteY1" fmla="*/ 0 h 1047135"/>
                <a:gd name="connsiteX2" fmla="*/ 663678 w 1131939"/>
                <a:gd name="connsiteY2" fmla="*/ 641555 h 1047135"/>
                <a:gd name="connsiteX3" fmla="*/ 1131939 w 1131939"/>
                <a:gd name="connsiteY3" fmla="*/ 947584 h 1047135"/>
                <a:gd name="connsiteX4" fmla="*/ 51620 w 1131939"/>
                <a:gd name="connsiteY4" fmla="*/ 1047135 h 1047135"/>
                <a:gd name="connsiteX5" fmla="*/ 129049 w 1131939"/>
                <a:gd name="connsiteY5" fmla="*/ 943897 h 1047135"/>
                <a:gd name="connsiteX6" fmla="*/ 0 w 1131939"/>
                <a:gd name="connsiteY6" fmla="*/ 918087 h 1047135"/>
                <a:gd name="connsiteX0" fmla="*/ 0 w 1131939"/>
                <a:gd name="connsiteY0" fmla="*/ 918087 h 1047135"/>
                <a:gd name="connsiteX1" fmla="*/ 718984 w 1131939"/>
                <a:gd name="connsiteY1" fmla="*/ 0 h 1047135"/>
                <a:gd name="connsiteX2" fmla="*/ 674739 w 1131939"/>
                <a:gd name="connsiteY2" fmla="*/ 645243 h 1047135"/>
                <a:gd name="connsiteX3" fmla="*/ 1131939 w 1131939"/>
                <a:gd name="connsiteY3" fmla="*/ 947584 h 1047135"/>
                <a:gd name="connsiteX4" fmla="*/ 51620 w 1131939"/>
                <a:gd name="connsiteY4" fmla="*/ 1047135 h 1047135"/>
                <a:gd name="connsiteX5" fmla="*/ 129049 w 1131939"/>
                <a:gd name="connsiteY5" fmla="*/ 943897 h 1047135"/>
                <a:gd name="connsiteX6" fmla="*/ 0 w 1131939"/>
                <a:gd name="connsiteY6" fmla="*/ 918087 h 1047135"/>
                <a:gd name="connsiteX0" fmla="*/ 0 w 1131939"/>
                <a:gd name="connsiteY0" fmla="*/ 903339 h 1032387"/>
                <a:gd name="connsiteX1" fmla="*/ 722671 w 1131939"/>
                <a:gd name="connsiteY1" fmla="*/ 0 h 1032387"/>
                <a:gd name="connsiteX2" fmla="*/ 674739 w 1131939"/>
                <a:gd name="connsiteY2" fmla="*/ 630495 h 1032387"/>
                <a:gd name="connsiteX3" fmla="*/ 1131939 w 1131939"/>
                <a:gd name="connsiteY3" fmla="*/ 932836 h 1032387"/>
                <a:gd name="connsiteX4" fmla="*/ 51620 w 1131939"/>
                <a:gd name="connsiteY4" fmla="*/ 1032387 h 1032387"/>
                <a:gd name="connsiteX5" fmla="*/ 129049 w 1131939"/>
                <a:gd name="connsiteY5" fmla="*/ 929149 h 1032387"/>
                <a:gd name="connsiteX6" fmla="*/ 0 w 1131939"/>
                <a:gd name="connsiteY6" fmla="*/ 903339 h 1032387"/>
                <a:gd name="connsiteX0" fmla="*/ 0 w 1131939"/>
                <a:gd name="connsiteY0" fmla="*/ 903339 h 1032387"/>
                <a:gd name="connsiteX1" fmla="*/ 722671 w 1131939"/>
                <a:gd name="connsiteY1" fmla="*/ 0 h 1032387"/>
                <a:gd name="connsiteX2" fmla="*/ 674739 w 1131939"/>
                <a:gd name="connsiteY2" fmla="*/ 630495 h 1032387"/>
                <a:gd name="connsiteX3" fmla="*/ 1131939 w 1131939"/>
                <a:gd name="connsiteY3" fmla="*/ 932836 h 1032387"/>
                <a:gd name="connsiteX4" fmla="*/ 51620 w 1131939"/>
                <a:gd name="connsiteY4" fmla="*/ 1032387 h 1032387"/>
                <a:gd name="connsiteX5" fmla="*/ 129049 w 1131939"/>
                <a:gd name="connsiteY5" fmla="*/ 929149 h 1032387"/>
                <a:gd name="connsiteX6" fmla="*/ 0 w 1131939"/>
                <a:gd name="connsiteY6" fmla="*/ 903339 h 103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1939" h="1032387">
                  <a:moveTo>
                    <a:pt x="0" y="903339"/>
                  </a:moveTo>
                  <a:lnTo>
                    <a:pt x="722671" y="0"/>
                  </a:lnTo>
                  <a:cubicBezTo>
                    <a:pt x="540159" y="244578"/>
                    <a:pt x="606528" y="475022"/>
                    <a:pt x="674739" y="630495"/>
                  </a:cubicBezTo>
                  <a:cubicBezTo>
                    <a:pt x="742950" y="785968"/>
                    <a:pt x="922389" y="890434"/>
                    <a:pt x="1131939" y="932836"/>
                  </a:cubicBezTo>
                  <a:lnTo>
                    <a:pt x="51620" y="1032387"/>
                  </a:lnTo>
                  <a:cubicBezTo>
                    <a:pt x="141340" y="1018868"/>
                    <a:pt x="137652" y="950657"/>
                    <a:pt x="129049" y="929149"/>
                  </a:cubicBezTo>
                  <a:cubicBezTo>
                    <a:pt x="120446" y="907641"/>
                    <a:pt x="93406" y="861552"/>
                    <a:pt x="0" y="903339"/>
                  </a:cubicBezTo>
                  <a:close/>
                </a:path>
              </a:pathLst>
            </a:custGeom>
            <a:gradFill>
              <a:gsLst>
                <a:gs pos="13000">
                  <a:schemeClr val="accent2">
                    <a:lumMod val="40000"/>
                    <a:lumOff val="60000"/>
                    <a:alpha val="40000"/>
                  </a:schemeClr>
                </a:gs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47000">
                  <a:schemeClr val="accent2">
                    <a:lumMod val="60000"/>
                    <a:lumOff val="40000"/>
                    <a:alpha val="40000"/>
                  </a:schemeClr>
                </a:gs>
                <a:gs pos="75000">
                  <a:schemeClr val="accent2">
                    <a:lumMod val="75000"/>
                    <a:alpha val="40000"/>
                  </a:schemeClr>
                </a:gs>
                <a:gs pos="100000">
                  <a:schemeClr val="accent2">
                    <a:lumMod val="50000"/>
                    <a:alpha val="4000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58" name="Agrupar 57">
            <a:extLst>
              <a:ext uri="{FF2B5EF4-FFF2-40B4-BE49-F238E27FC236}">
                <a16:creationId xmlns:a16="http://schemas.microsoft.com/office/drawing/2014/main" id="{E1DBD0A3-112C-5D4D-B0F6-790CDCDFF80D}"/>
              </a:ext>
            </a:extLst>
          </p:cNvPr>
          <p:cNvGrpSpPr/>
          <p:nvPr/>
        </p:nvGrpSpPr>
        <p:grpSpPr>
          <a:xfrm>
            <a:off x="7388835" y="5999762"/>
            <a:ext cx="748726" cy="216000"/>
            <a:chOff x="5220072" y="6065675"/>
            <a:chExt cx="748726" cy="216000"/>
          </a:xfrm>
        </p:grpSpPr>
        <p:sp>
          <p:nvSpPr>
            <p:cNvPr id="56" name="Forma Livre 55">
              <a:extLst>
                <a:ext uri="{FF2B5EF4-FFF2-40B4-BE49-F238E27FC236}">
                  <a16:creationId xmlns:a16="http://schemas.microsoft.com/office/drawing/2014/main" id="{EA796578-EB82-0E4E-9AC1-AD04DD5DC718}"/>
                </a:ext>
              </a:extLst>
            </p:cNvPr>
            <p:cNvSpPr/>
            <p:nvPr/>
          </p:nvSpPr>
          <p:spPr>
            <a:xfrm>
              <a:off x="5220072" y="6065675"/>
              <a:ext cx="372684" cy="216000"/>
            </a:xfrm>
            <a:custGeom>
              <a:avLst/>
              <a:gdLst>
                <a:gd name="connsiteX0" fmla="*/ 0 w 1095307"/>
                <a:gd name="connsiteY0" fmla="*/ 628239 h 634817"/>
                <a:gd name="connsiteX1" fmla="*/ 85520 w 1095307"/>
                <a:gd name="connsiteY1" fmla="*/ 628239 h 634817"/>
                <a:gd name="connsiteX2" fmla="*/ 128280 w 1095307"/>
                <a:gd name="connsiteY2" fmla="*/ 565744 h 634817"/>
                <a:gd name="connsiteX3" fmla="*/ 167750 w 1095307"/>
                <a:gd name="connsiteY3" fmla="*/ 634817 h 634817"/>
                <a:gd name="connsiteX4" fmla="*/ 256559 w 1095307"/>
                <a:gd name="connsiteY4" fmla="*/ 634817 h 634817"/>
                <a:gd name="connsiteX5" fmla="*/ 296029 w 1095307"/>
                <a:gd name="connsiteY5" fmla="*/ 562454 h 634817"/>
                <a:gd name="connsiteX6" fmla="*/ 246691 w 1095307"/>
                <a:gd name="connsiteY6" fmla="*/ 496670 h 634817"/>
                <a:gd name="connsiteX7" fmla="*/ 332211 w 1095307"/>
                <a:gd name="connsiteY7" fmla="*/ 496670 h 634817"/>
                <a:gd name="connsiteX8" fmla="*/ 371681 w 1095307"/>
                <a:gd name="connsiteY8" fmla="*/ 427597 h 634817"/>
                <a:gd name="connsiteX9" fmla="*/ 414441 w 1095307"/>
                <a:gd name="connsiteY9" fmla="*/ 496670 h 634817"/>
                <a:gd name="connsiteX10" fmla="*/ 493382 w 1095307"/>
                <a:gd name="connsiteY10" fmla="*/ 496670 h 634817"/>
                <a:gd name="connsiteX11" fmla="*/ 453911 w 1095307"/>
                <a:gd name="connsiteY11" fmla="*/ 565744 h 634817"/>
                <a:gd name="connsiteX12" fmla="*/ 496671 w 1095307"/>
                <a:gd name="connsiteY12" fmla="*/ 631528 h 634817"/>
                <a:gd name="connsiteX13" fmla="*/ 582190 w 1095307"/>
                <a:gd name="connsiteY13" fmla="*/ 631528 h 634817"/>
                <a:gd name="connsiteX14" fmla="*/ 615082 w 1095307"/>
                <a:gd name="connsiteY14" fmla="*/ 565744 h 634817"/>
                <a:gd name="connsiteX15" fmla="*/ 651264 w 1095307"/>
                <a:gd name="connsiteY15" fmla="*/ 631528 h 634817"/>
                <a:gd name="connsiteX16" fmla="*/ 743362 w 1095307"/>
                <a:gd name="connsiteY16" fmla="*/ 631528 h 634817"/>
                <a:gd name="connsiteX17" fmla="*/ 779543 w 1095307"/>
                <a:gd name="connsiteY17" fmla="*/ 559165 h 634817"/>
                <a:gd name="connsiteX18" fmla="*/ 733494 w 1095307"/>
                <a:gd name="connsiteY18" fmla="*/ 486803 h 634817"/>
                <a:gd name="connsiteX19" fmla="*/ 822303 w 1095307"/>
                <a:gd name="connsiteY19" fmla="*/ 486803 h 634817"/>
                <a:gd name="connsiteX20" fmla="*/ 855195 w 1095307"/>
                <a:gd name="connsiteY20" fmla="*/ 417729 h 634817"/>
                <a:gd name="connsiteX21" fmla="*/ 815724 w 1095307"/>
                <a:gd name="connsiteY21" fmla="*/ 348656 h 634817"/>
                <a:gd name="connsiteX22" fmla="*/ 733494 w 1095307"/>
                <a:gd name="connsiteY22" fmla="*/ 348656 h 634817"/>
                <a:gd name="connsiteX23" fmla="*/ 779543 w 1095307"/>
                <a:gd name="connsiteY23" fmla="*/ 279582 h 634817"/>
                <a:gd name="connsiteX24" fmla="*/ 726916 w 1095307"/>
                <a:gd name="connsiteY24" fmla="*/ 207220 h 634817"/>
                <a:gd name="connsiteX25" fmla="*/ 819013 w 1095307"/>
                <a:gd name="connsiteY25" fmla="*/ 207220 h 634817"/>
                <a:gd name="connsiteX26" fmla="*/ 861773 w 1095307"/>
                <a:gd name="connsiteY26" fmla="*/ 141436 h 634817"/>
                <a:gd name="connsiteX27" fmla="*/ 897954 w 1095307"/>
                <a:gd name="connsiteY27" fmla="*/ 210509 h 634817"/>
                <a:gd name="connsiteX28" fmla="*/ 976895 w 1095307"/>
                <a:gd name="connsiteY28" fmla="*/ 210509 h 634817"/>
                <a:gd name="connsiteX29" fmla="*/ 1016366 w 1095307"/>
                <a:gd name="connsiteY29" fmla="*/ 134857 h 634817"/>
                <a:gd name="connsiteX30" fmla="*/ 973606 w 1095307"/>
                <a:gd name="connsiteY30" fmla="*/ 69073 h 634817"/>
                <a:gd name="connsiteX31" fmla="*/ 1059126 w 1095307"/>
                <a:gd name="connsiteY31" fmla="*/ 69073 h 634817"/>
                <a:gd name="connsiteX32" fmla="*/ 1095307 w 1095307"/>
                <a:gd name="connsiteY32" fmla="*/ 0 h 6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95307" h="634817">
                  <a:moveTo>
                    <a:pt x="0" y="628239"/>
                  </a:moveTo>
                  <a:lnTo>
                    <a:pt x="85520" y="628239"/>
                  </a:lnTo>
                  <a:lnTo>
                    <a:pt x="128280" y="565744"/>
                  </a:lnTo>
                  <a:lnTo>
                    <a:pt x="167750" y="634817"/>
                  </a:lnTo>
                  <a:lnTo>
                    <a:pt x="256559" y="634817"/>
                  </a:lnTo>
                  <a:lnTo>
                    <a:pt x="296029" y="562454"/>
                  </a:lnTo>
                  <a:lnTo>
                    <a:pt x="246691" y="496670"/>
                  </a:lnTo>
                  <a:lnTo>
                    <a:pt x="332211" y="496670"/>
                  </a:lnTo>
                  <a:lnTo>
                    <a:pt x="371681" y="427597"/>
                  </a:lnTo>
                  <a:lnTo>
                    <a:pt x="414441" y="496670"/>
                  </a:lnTo>
                  <a:lnTo>
                    <a:pt x="493382" y="496670"/>
                  </a:lnTo>
                  <a:lnTo>
                    <a:pt x="453911" y="565744"/>
                  </a:lnTo>
                  <a:lnTo>
                    <a:pt x="496671" y="631528"/>
                  </a:lnTo>
                  <a:lnTo>
                    <a:pt x="582190" y="631528"/>
                  </a:lnTo>
                  <a:lnTo>
                    <a:pt x="615082" y="565744"/>
                  </a:lnTo>
                  <a:lnTo>
                    <a:pt x="651264" y="631528"/>
                  </a:lnTo>
                  <a:lnTo>
                    <a:pt x="743362" y="631528"/>
                  </a:lnTo>
                  <a:lnTo>
                    <a:pt x="779543" y="559165"/>
                  </a:lnTo>
                  <a:lnTo>
                    <a:pt x="733494" y="486803"/>
                  </a:lnTo>
                  <a:lnTo>
                    <a:pt x="822303" y="486803"/>
                  </a:lnTo>
                  <a:lnTo>
                    <a:pt x="855195" y="417729"/>
                  </a:lnTo>
                  <a:lnTo>
                    <a:pt x="815724" y="348656"/>
                  </a:lnTo>
                  <a:lnTo>
                    <a:pt x="733494" y="348656"/>
                  </a:lnTo>
                  <a:lnTo>
                    <a:pt x="779543" y="279582"/>
                  </a:lnTo>
                  <a:lnTo>
                    <a:pt x="726916" y="207220"/>
                  </a:lnTo>
                  <a:lnTo>
                    <a:pt x="819013" y="207220"/>
                  </a:lnTo>
                  <a:lnTo>
                    <a:pt x="861773" y="141436"/>
                  </a:lnTo>
                  <a:lnTo>
                    <a:pt x="897954" y="210509"/>
                  </a:lnTo>
                  <a:lnTo>
                    <a:pt x="976895" y="210509"/>
                  </a:lnTo>
                  <a:lnTo>
                    <a:pt x="1016366" y="134857"/>
                  </a:lnTo>
                  <a:lnTo>
                    <a:pt x="973606" y="69073"/>
                  </a:lnTo>
                  <a:lnTo>
                    <a:pt x="1059126" y="69073"/>
                  </a:lnTo>
                  <a:lnTo>
                    <a:pt x="1095307" y="0"/>
                  </a:lnTo>
                </a:path>
              </a:pathLst>
            </a:custGeom>
            <a:noFill/>
            <a:ln w="15875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Forma Livre 56">
              <a:extLst>
                <a:ext uri="{FF2B5EF4-FFF2-40B4-BE49-F238E27FC236}">
                  <a16:creationId xmlns:a16="http://schemas.microsoft.com/office/drawing/2014/main" id="{B521B3B5-CC72-8E4E-BAA6-E5685014236B}"/>
                </a:ext>
              </a:extLst>
            </p:cNvPr>
            <p:cNvSpPr/>
            <p:nvPr/>
          </p:nvSpPr>
          <p:spPr>
            <a:xfrm flipH="1">
              <a:off x="5596114" y="6065675"/>
              <a:ext cx="372684" cy="216000"/>
            </a:xfrm>
            <a:custGeom>
              <a:avLst/>
              <a:gdLst>
                <a:gd name="connsiteX0" fmla="*/ 0 w 1095307"/>
                <a:gd name="connsiteY0" fmla="*/ 628239 h 634817"/>
                <a:gd name="connsiteX1" fmla="*/ 85520 w 1095307"/>
                <a:gd name="connsiteY1" fmla="*/ 628239 h 634817"/>
                <a:gd name="connsiteX2" fmla="*/ 128280 w 1095307"/>
                <a:gd name="connsiteY2" fmla="*/ 565744 h 634817"/>
                <a:gd name="connsiteX3" fmla="*/ 167750 w 1095307"/>
                <a:gd name="connsiteY3" fmla="*/ 634817 h 634817"/>
                <a:gd name="connsiteX4" fmla="*/ 256559 w 1095307"/>
                <a:gd name="connsiteY4" fmla="*/ 634817 h 634817"/>
                <a:gd name="connsiteX5" fmla="*/ 296029 w 1095307"/>
                <a:gd name="connsiteY5" fmla="*/ 562454 h 634817"/>
                <a:gd name="connsiteX6" fmla="*/ 246691 w 1095307"/>
                <a:gd name="connsiteY6" fmla="*/ 496670 h 634817"/>
                <a:gd name="connsiteX7" fmla="*/ 332211 w 1095307"/>
                <a:gd name="connsiteY7" fmla="*/ 496670 h 634817"/>
                <a:gd name="connsiteX8" fmla="*/ 371681 w 1095307"/>
                <a:gd name="connsiteY8" fmla="*/ 427597 h 634817"/>
                <a:gd name="connsiteX9" fmla="*/ 414441 w 1095307"/>
                <a:gd name="connsiteY9" fmla="*/ 496670 h 634817"/>
                <a:gd name="connsiteX10" fmla="*/ 493382 w 1095307"/>
                <a:gd name="connsiteY10" fmla="*/ 496670 h 634817"/>
                <a:gd name="connsiteX11" fmla="*/ 453911 w 1095307"/>
                <a:gd name="connsiteY11" fmla="*/ 565744 h 634817"/>
                <a:gd name="connsiteX12" fmla="*/ 496671 w 1095307"/>
                <a:gd name="connsiteY12" fmla="*/ 631528 h 634817"/>
                <a:gd name="connsiteX13" fmla="*/ 582190 w 1095307"/>
                <a:gd name="connsiteY13" fmla="*/ 631528 h 634817"/>
                <a:gd name="connsiteX14" fmla="*/ 615082 w 1095307"/>
                <a:gd name="connsiteY14" fmla="*/ 565744 h 634817"/>
                <a:gd name="connsiteX15" fmla="*/ 651264 w 1095307"/>
                <a:gd name="connsiteY15" fmla="*/ 631528 h 634817"/>
                <a:gd name="connsiteX16" fmla="*/ 743362 w 1095307"/>
                <a:gd name="connsiteY16" fmla="*/ 631528 h 634817"/>
                <a:gd name="connsiteX17" fmla="*/ 779543 w 1095307"/>
                <a:gd name="connsiteY17" fmla="*/ 559165 h 634817"/>
                <a:gd name="connsiteX18" fmla="*/ 733494 w 1095307"/>
                <a:gd name="connsiteY18" fmla="*/ 486803 h 634817"/>
                <a:gd name="connsiteX19" fmla="*/ 822303 w 1095307"/>
                <a:gd name="connsiteY19" fmla="*/ 486803 h 634817"/>
                <a:gd name="connsiteX20" fmla="*/ 855195 w 1095307"/>
                <a:gd name="connsiteY20" fmla="*/ 417729 h 634817"/>
                <a:gd name="connsiteX21" fmla="*/ 815724 w 1095307"/>
                <a:gd name="connsiteY21" fmla="*/ 348656 h 634817"/>
                <a:gd name="connsiteX22" fmla="*/ 733494 w 1095307"/>
                <a:gd name="connsiteY22" fmla="*/ 348656 h 634817"/>
                <a:gd name="connsiteX23" fmla="*/ 779543 w 1095307"/>
                <a:gd name="connsiteY23" fmla="*/ 279582 h 634817"/>
                <a:gd name="connsiteX24" fmla="*/ 726916 w 1095307"/>
                <a:gd name="connsiteY24" fmla="*/ 207220 h 634817"/>
                <a:gd name="connsiteX25" fmla="*/ 819013 w 1095307"/>
                <a:gd name="connsiteY25" fmla="*/ 207220 h 634817"/>
                <a:gd name="connsiteX26" fmla="*/ 861773 w 1095307"/>
                <a:gd name="connsiteY26" fmla="*/ 141436 h 634817"/>
                <a:gd name="connsiteX27" fmla="*/ 897954 w 1095307"/>
                <a:gd name="connsiteY27" fmla="*/ 210509 h 634817"/>
                <a:gd name="connsiteX28" fmla="*/ 976895 w 1095307"/>
                <a:gd name="connsiteY28" fmla="*/ 210509 h 634817"/>
                <a:gd name="connsiteX29" fmla="*/ 1016366 w 1095307"/>
                <a:gd name="connsiteY29" fmla="*/ 134857 h 634817"/>
                <a:gd name="connsiteX30" fmla="*/ 973606 w 1095307"/>
                <a:gd name="connsiteY30" fmla="*/ 69073 h 634817"/>
                <a:gd name="connsiteX31" fmla="*/ 1059126 w 1095307"/>
                <a:gd name="connsiteY31" fmla="*/ 69073 h 634817"/>
                <a:gd name="connsiteX32" fmla="*/ 1095307 w 1095307"/>
                <a:gd name="connsiteY32" fmla="*/ 0 h 6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95307" h="634817">
                  <a:moveTo>
                    <a:pt x="0" y="628239"/>
                  </a:moveTo>
                  <a:lnTo>
                    <a:pt x="85520" y="628239"/>
                  </a:lnTo>
                  <a:lnTo>
                    <a:pt x="128280" y="565744"/>
                  </a:lnTo>
                  <a:lnTo>
                    <a:pt x="167750" y="634817"/>
                  </a:lnTo>
                  <a:lnTo>
                    <a:pt x="256559" y="634817"/>
                  </a:lnTo>
                  <a:lnTo>
                    <a:pt x="296029" y="562454"/>
                  </a:lnTo>
                  <a:lnTo>
                    <a:pt x="246691" y="496670"/>
                  </a:lnTo>
                  <a:lnTo>
                    <a:pt x="332211" y="496670"/>
                  </a:lnTo>
                  <a:lnTo>
                    <a:pt x="371681" y="427597"/>
                  </a:lnTo>
                  <a:lnTo>
                    <a:pt x="414441" y="496670"/>
                  </a:lnTo>
                  <a:lnTo>
                    <a:pt x="493382" y="496670"/>
                  </a:lnTo>
                  <a:lnTo>
                    <a:pt x="453911" y="565744"/>
                  </a:lnTo>
                  <a:lnTo>
                    <a:pt x="496671" y="631528"/>
                  </a:lnTo>
                  <a:lnTo>
                    <a:pt x="582190" y="631528"/>
                  </a:lnTo>
                  <a:lnTo>
                    <a:pt x="615082" y="565744"/>
                  </a:lnTo>
                  <a:lnTo>
                    <a:pt x="651264" y="631528"/>
                  </a:lnTo>
                  <a:lnTo>
                    <a:pt x="743362" y="631528"/>
                  </a:lnTo>
                  <a:lnTo>
                    <a:pt x="779543" y="559165"/>
                  </a:lnTo>
                  <a:lnTo>
                    <a:pt x="733494" y="486803"/>
                  </a:lnTo>
                  <a:lnTo>
                    <a:pt x="822303" y="486803"/>
                  </a:lnTo>
                  <a:lnTo>
                    <a:pt x="855195" y="417729"/>
                  </a:lnTo>
                  <a:lnTo>
                    <a:pt x="815724" y="348656"/>
                  </a:lnTo>
                  <a:lnTo>
                    <a:pt x="733494" y="348656"/>
                  </a:lnTo>
                  <a:lnTo>
                    <a:pt x="779543" y="279582"/>
                  </a:lnTo>
                  <a:lnTo>
                    <a:pt x="726916" y="207220"/>
                  </a:lnTo>
                  <a:lnTo>
                    <a:pt x="819013" y="207220"/>
                  </a:lnTo>
                  <a:lnTo>
                    <a:pt x="861773" y="141436"/>
                  </a:lnTo>
                  <a:lnTo>
                    <a:pt x="897954" y="210509"/>
                  </a:lnTo>
                  <a:lnTo>
                    <a:pt x="976895" y="210509"/>
                  </a:lnTo>
                  <a:lnTo>
                    <a:pt x="1016366" y="134857"/>
                  </a:lnTo>
                  <a:lnTo>
                    <a:pt x="973606" y="69073"/>
                  </a:lnTo>
                  <a:lnTo>
                    <a:pt x="1059126" y="69073"/>
                  </a:lnTo>
                  <a:lnTo>
                    <a:pt x="1095307" y="0"/>
                  </a:lnTo>
                </a:path>
              </a:pathLst>
            </a:custGeom>
            <a:noFill/>
            <a:ln w="15875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97063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11458 -0.17269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863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2000" fill="hold"/>
                                        <p:tgtEl>
                                          <p:spTgt spid="5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D3089-B4B6-E14D-AE3A-3C03635A9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7DE1E1C-3C9B-6C45-9B6A-64A0DA09A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8E17A-F713-E949-ADE8-82D158309286}" type="datetime1">
              <a:rPr lang="pt-BR" smtClean="0"/>
              <a:t>13/04/2022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887B83-E87D-4949-B23D-F6322A78F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CC3BE69-7760-E542-B59C-58B9B4C03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11AA70F-48B3-3D49-A018-B0E09F6CEED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32" y="492582"/>
            <a:ext cx="9396536" cy="587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91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6"/>
          <p:cNvSpPr/>
          <p:nvPr/>
        </p:nvSpPr>
        <p:spPr>
          <a:xfrm>
            <a:off x="407368" y="1170842"/>
            <a:ext cx="11509548" cy="5044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... 1975 </a:t>
            </a:r>
            <a:r>
              <a:rPr lang="pt-BR" i="1" dirty="0" err="1">
                <a:solidFill>
                  <a:srgbClr val="FF0000"/>
                </a:solidFill>
              </a:rPr>
              <a:t>Mandelbrot</a:t>
            </a:r>
            <a:r>
              <a:rPr lang="pt-BR" dirty="0"/>
              <a:t> junta tudo e utiliza pela primeira vez o termo </a:t>
            </a:r>
            <a:r>
              <a:rPr lang="pt-BR" b="1" i="1" dirty="0">
                <a:solidFill>
                  <a:srgbClr val="C00000"/>
                </a:solidFill>
              </a:rPr>
              <a:t>FRACTAL</a:t>
            </a:r>
          </a:p>
          <a:p>
            <a:pPr marL="214313" indent="-214313" algn="just">
              <a:buFont typeface="Wingdings" panose="05000000000000000000" pitchFamily="2" charset="2"/>
              <a:buChar char="à"/>
            </a:pPr>
            <a:endParaRPr lang="pt-BR" sz="1000" b="1" dirty="0">
              <a:solidFill>
                <a:srgbClr val="C00000"/>
              </a:solidFill>
            </a:endParaRPr>
          </a:p>
          <a:p>
            <a:pPr marL="55563" indent="-41275" algn="ctr">
              <a:lnSpc>
                <a:spcPct val="120000"/>
              </a:lnSpc>
            </a:pPr>
            <a:r>
              <a:rPr lang="pt-BR" b="1" dirty="0">
                <a:solidFill>
                  <a:srgbClr val="C00000"/>
                </a:solidFill>
              </a:rPr>
              <a:t>	</a:t>
            </a:r>
            <a:r>
              <a:rPr lang="pt-BR" i="1" dirty="0" err="1">
                <a:solidFill>
                  <a:srgbClr val="FF0000"/>
                </a:solidFill>
              </a:rPr>
              <a:t>Mandelbrot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/>
              <a:t>fez a seguinte definição:  </a:t>
            </a:r>
          </a:p>
          <a:p>
            <a:pPr marL="17463" indent="-3175" algn="ctr">
              <a:lnSpc>
                <a:spcPct val="120000"/>
              </a:lnSpc>
            </a:pPr>
            <a:r>
              <a:rPr lang="pt-BR" dirty="0">
                <a:solidFill>
                  <a:srgbClr val="C00000"/>
                </a:solidFill>
              </a:rPr>
              <a:t>	</a:t>
            </a:r>
            <a:r>
              <a:rPr lang="pt-BR" b="1" dirty="0">
                <a:solidFill>
                  <a:srgbClr val="C00000"/>
                </a:solidFill>
              </a:rPr>
              <a:t>“Um fractal é uma figura feita de partes similares ao todo de alguma forma” </a:t>
            </a:r>
          </a:p>
          <a:p>
            <a:pPr marL="214313" indent="-214313" algn="just">
              <a:buFont typeface="Wingdings" panose="05000000000000000000" pitchFamily="2" charset="2"/>
              <a:buChar char="à"/>
            </a:pPr>
            <a:endParaRPr lang="pt-BR" sz="1000" b="1" dirty="0">
              <a:solidFill>
                <a:srgbClr val="C00000"/>
              </a:solidFill>
            </a:endParaRPr>
          </a:p>
          <a:p>
            <a:pPr algn="just"/>
            <a:r>
              <a:rPr lang="pt-BR" dirty="0"/>
              <a:t>O que isso quer dizer?</a:t>
            </a:r>
          </a:p>
          <a:p>
            <a:pPr marL="577850" lvl="1" indent="-204788" algn="just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pt-BR" dirty="0"/>
              <a:t>Algumas  figuras são formadas pela repetição de certas estruturas. </a:t>
            </a:r>
          </a:p>
          <a:p>
            <a:pPr marL="577850" lvl="1" indent="-204788" algn="just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pt-BR" dirty="0"/>
              <a:t>Observando mais de perto, existem outras estruturas menores. </a:t>
            </a:r>
          </a:p>
          <a:p>
            <a:pPr marL="577850" lvl="1" indent="-204788" algn="just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pt-BR" dirty="0"/>
              <a:t>Aproximando ainda mais, vemos que estas pequenas estruturas possuem outras estruturas ricas e complexas, as vezes com certa semelhança da estrutura macroscópica. </a:t>
            </a:r>
          </a:p>
          <a:p>
            <a:pPr marL="214313" indent="-214313" algn="just">
              <a:buFont typeface="Wingdings" panose="05000000000000000000" pitchFamily="2" charset="2"/>
              <a:buChar char="v"/>
            </a:pPr>
            <a:endParaRPr lang="pt-BR" sz="900" dirty="0"/>
          </a:p>
          <a:p>
            <a:pPr algn="just"/>
            <a:r>
              <a:rPr lang="pt-BR" i="1" dirty="0"/>
              <a:t>Fractais são formas geométricas obtidas através de processos iterativos, ou seja, um processo repetitivo em que o número de iterações tende a infinito. Propriedades: - </a:t>
            </a:r>
            <a:r>
              <a:rPr lang="pt-BR" i="1" dirty="0" err="1"/>
              <a:t>auto-similaridade</a:t>
            </a:r>
            <a:r>
              <a:rPr lang="pt-BR" i="1" dirty="0"/>
              <a:t>; - dimensão fractal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5AEB710-0F34-0245-A817-E97D5E23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2A9EE3-AD4F-0B4F-A2B6-4D136484B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ACF9B-5C25-5F4F-B6CA-09778093137C}" type="datetime1">
              <a:rPr lang="pt-BR" smtClean="0"/>
              <a:t>13/04/2022</a:t>
            </a:fld>
            <a:endParaRPr lang="fr-F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D24204-0696-5A4C-9112-2F046E63E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/>
              <a:t>Física</a:t>
            </a:r>
            <a:r>
              <a:rPr lang="fr-FR" dirty="0"/>
              <a:t> </a:t>
            </a:r>
            <a:r>
              <a:rPr lang="fr-FR" dirty="0" err="1"/>
              <a:t>Experimental</a:t>
            </a:r>
            <a:r>
              <a:rPr lang="fr-FR" dirty="0"/>
              <a:t> I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DDA64C-3B35-FD45-95D2-DF8BEDC91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65E4771-5824-3A44-A9BA-91468530DA6B}"/>
              </a:ext>
            </a:extLst>
          </p:cNvPr>
          <p:cNvSpPr txBox="1"/>
          <p:nvPr/>
        </p:nvSpPr>
        <p:spPr>
          <a:xfrm>
            <a:off x="407368" y="695857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44311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3950028" y="1364684"/>
            <a:ext cx="4577279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3300" b="1" i="1" dirty="0">
                <a:solidFill>
                  <a:srgbClr val="FF0000"/>
                </a:solidFill>
              </a:rPr>
              <a:t>AUTO-SIMILARIDADE</a:t>
            </a:r>
          </a:p>
        </p:txBody>
      </p:sp>
      <p:sp>
        <p:nvSpPr>
          <p:cNvPr id="21" name="Rectangle 3"/>
          <p:cNvSpPr>
            <a:spLocks noChangeArrowheads="1"/>
          </p:cNvSpPr>
          <p:nvPr/>
        </p:nvSpPr>
        <p:spPr bwMode="auto">
          <a:xfrm>
            <a:off x="407368" y="2228437"/>
            <a:ext cx="1137726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pt-BR" altLang="pt-BR" dirty="0"/>
              <a:t>Cada porção pequena do fractal pode ser vista como uma réplica reduzida do todo. </a:t>
            </a:r>
          </a:p>
        </p:txBody>
      </p:sp>
      <p:grpSp>
        <p:nvGrpSpPr>
          <p:cNvPr id="23" name="Group 10"/>
          <p:cNvGrpSpPr>
            <a:grpSpLocks/>
          </p:cNvGrpSpPr>
          <p:nvPr/>
        </p:nvGrpSpPr>
        <p:grpSpPr bwMode="auto">
          <a:xfrm>
            <a:off x="3536399" y="3230079"/>
            <a:ext cx="2571750" cy="400050"/>
            <a:chOff x="912" y="2160"/>
            <a:chExt cx="2160" cy="336"/>
          </a:xfrm>
        </p:grpSpPr>
        <p:sp>
          <p:nvSpPr>
            <p:cNvPr id="24" name="Line 6"/>
            <p:cNvSpPr>
              <a:spLocks noChangeShapeType="1"/>
            </p:cNvSpPr>
            <p:nvPr/>
          </p:nvSpPr>
          <p:spPr bwMode="auto">
            <a:xfrm>
              <a:off x="2016" y="2304"/>
              <a:ext cx="1056" cy="96"/>
            </a:xfrm>
            <a:prstGeom prst="line">
              <a:avLst/>
            </a:prstGeom>
            <a:noFill/>
            <a:ln w="28575">
              <a:solidFill>
                <a:srgbClr val="FF33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>
                <a:latin typeface="+mj-lt"/>
              </a:endParaRPr>
            </a:p>
          </p:txBody>
        </p:sp>
        <p:sp>
          <p:nvSpPr>
            <p:cNvPr id="25" name="Oval 7"/>
            <p:cNvSpPr>
              <a:spLocks noChangeArrowheads="1"/>
            </p:cNvSpPr>
            <p:nvPr/>
          </p:nvSpPr>
          <p:spPr bwMode="auto">
            <a:xfrm>
              <a:off x="912" y="2160"/>
              <a:ext cx="1104" cy="336"/>
            </a:xfrm>
            <a:prstGeom prst="ellipse">
              <a:avLst/>
            </a:prstGeom>
            <a:noFill/>
            <a:ln w="28575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>
                <a:latin typeface="+mj-lt"/>
              </a:endParaRPr>
            </a:p>
          </p:txBody>
        </p:sp>
      </p:grpSp>
      <p:grpSp>
        <p:nvGrpSpPr>
          <p:cNvPr id="28" name="Group 14"/>
          <p:cNvGrpSpPr>
            <a:grpSpLocks/>
          </p:cNvGrpSpPr>
          <p:nvPr/>
        </p:nvGrpSpPr>
        <p:grpSpPr bwMode="auto">
          <a:xfrm>
            <a:off x="7055980" y="3208127"/>
            <a:ext cx="1828800" cy="1257300"/>
            <a:chOff x="3408" y="2160"/>
            <a:chExt cx="1536" cy="1056"/>
          </a:xfrm>
        </p:grpSpPr>
        <p:sp>
          <p:nvSpPr>
            <p:cNvPr id="29" name="Oval 11"/>
            <p:cNvSpPr>
              <a:spLocks noChangeArrowheads="1"/>
            </p:cNvSpPr>
            <p:nvPr/>
          </p:nvSpPr>
          <p:spPr bwMode="auto">
            <a:xfrm>
              <a:off x="3456" y="2160"/>
              <a:ext cx="1488" cy="336"/>
            </a:xfrm>
            <a:prstGeom prst="ellipse">
              <a:avLst/>
            </a:prstGeom>
            <a:noFill/>
            <a:ln w="28575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>
                <a:latin typeface="+mj-lt"/>
              </a:endParaRPr>
            </a:p>
          </p:txBody>
        </p:sp>
        <p:sp>
          <p:nvSpPr>
            <p:cNvPr id="30" name="Line 12"/>
            <p:cNvSpPr>
              <a:spLocks noChangeShapeType="1"/>
            </p:cNvSpPr>
            <p:nvPr/>
          </p:nvSpPr>
          <p:spPr bwMode="auto">
            <a:xfrm flipV="1">
              <a:off x="3408" y="2496"/>
              <a:ext cx="816" cy="720"/>
            </a:xfrm>
            <a:prstGeom prst="line">
              <a:avLst/>
            </a:prstGeom>
            <a:noFill/>
            <a:ln w="28575">
              <a:solidFill>
                <a:srgbClr val="FF33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>
                <a:latin typeface="+mj-lt"/>
              </a:endParaRPr>
            </a:p>
          </p:txBody>
        </p:sp>
      </p:grpSp>
      <p:sp>
        <p:nvSpPr>
          <p:cNvPr id="31" name="Text Box 15"/>
          <p:cNvSpPr txBox="1">
            <a:spLocks noChangeArrowheads="1"/>
          </p:cNvSpPr>
          <p:nvPr/>
        </p:nvSpPr>
        <p:spPr bwMode="auto">
          <a:xfrm>
            <a:off x="7098350" y="4541369"/>
            <a:ext cx="29496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pt-BR" altLang="pt-BR" dirty="0">
                <a:latin typeface="+mj-lt"/>
              </a:rPr>
              <a:t>Iterações finitas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2584E0-C99E-AD45-9659-247CECD4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BDD0F5-3E3E-FA42-9856-D4E3B9EC2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6C0AC-E671-EA40-B6E6-71FC8D27BFD5}" type="datetime1">
              <a:rPr lang="pt-BR" smtClean="0"/>
              <a:t>13/04/2022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643B24-82AD-BC41-97FC-4865A30C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D06F427-CB78-0D40-8375-8E34CBAC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DF30CFD-9EEA-3B4C-A193-415E8247E6B4}"/>
              </a:ext>
            </a:extLst>
          </p:cNvPr>
          <p:cNvSpPr txBox="1"/>
          <p:nvPr/>
        </p:nvSpPr>
        <p:spPr>
          <a:xfrm>
            <a:off x="407368" y="695857"/>
            <a:ext cx="3129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A594CFB5-1EAE-CA4E-9596-D3E42DFFB685}"/>
              </a:ext>
            </a:extLst>
          </p:cNvPr>
          <p:cNvGrpSpPr>
            <a:grpSpLocks noChangeAspect="1"/>
          </p:cNvGrpSpPr>
          <p:nvPr/>
        </p:nvGrpSpPr>
        <p:grpSpPr>
          <a:xfrm>
            <a:off x="2651780" y="3096000"/>
            <a:ext cx="3059393" cy="1044000"/>
            <a:chOff x="3741622" y="5521665"/>
            <a:chExt cx="2227176" cy="760010"/>
          </a:xfrm>
        </p:grpSpPr>
        <p:grpSp>
          <p:nvGrpSpPr>
            <p:cNvPr id="33" name="Agrupar 32">
              <a:extLst>
                <a:ext uri="{FF2B5EF4-FFF2-40B4-BE49-F238E27FC236}">
                  <a16:creationId xmlns:a16="http://schemas.microsoft.com/office/drawing/2014/main" id="{30514772-80D9-6349-B43A-3F97EF02BD0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41622" y="6065675"/>
              <a:ext cx="748726" cy="216000"/>
              <a:chOff x="3759565" y="4914077"/>
              <a:chExt cx="2200481" cy="634818"/>
            </a:xfrm>
          </p:grpSpPr>
          <p:sp>
            <p:nvSpPr>
              <p:cNvPr id="43" name="Forma Livre 42">
                <a:extLst>
                  <a:ext uri="{FF2B5EF4-FFF2-40B4-BE49-F238E27FC236}">
                    <a16:creationId xmlns:a16="http://schemas.microsoft.com/office/drawing/2014/main" id="{90B96DCB-F767-7043-B32A-F1C569014816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Forma Livre 43">
                <a:extLst>
                  <a:ext uri="{FF2B5EF4-FFF2-40B4-BE49-F238E27FC236}">
                    <a16:creationId xmlns:a16="http://schemas.microsoft.com/office/drawing/2014/main" id="{5312FB64-854A-DC47-A528-A593B147088A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DFEC6B2B-516F-374D-82DA-2B82482433A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220072" y="6065675"/>
              <a:ext cx="748726" cy="216000"/>
              <a:chOff x="3759565" y="4914077"/>
              <a:chExt cx="2200481" cy="634818"/>
            </a:xfrm>
          </p:grpSpPr>
          <p:sp>
            <p:nvSpPr>
              <p:cNvPr id="41" name="Forma Livre 40">
                <a:extLst>
                  <a:ext uri="{FF2B5EF4-FFF2-40B4-BE49-F238E27FC236}">
                    <a16:creationId xmlns:a16="http://schemas.microsoft.com/office/drawing/2014/main" id="{5E356442-D255-1740-8C57-BA576171F056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2" name="Forma Livre 41">
                <a:extLst>
                  <a:ext uri="{FF2B5EF4-FFF2-40B4-BE49-F238E27FC236}">
                    <a16:creationId xmlns:a16="http://schemas.microsoft.com/office/drawing/2014/main" id="{702FEFA1-10F4-F54A-A615-D308D393CB14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5" name="Agrupar 34">
              <a:extLst>
                <a:ext uri="{FF2B5EF4-FFF2-40B4-BE49-F238E27FC236}">
                  <a16:creationId xmlns:a16="http://schemas.microsoft.com/office/drawing/2014/main" id="{786AEA97-9113-CF4E-8727-AA27FBC03159}"/>
                </a:ext>
              </a:extLst>
            </p:cNvPr>
            <p:cNvGrpSpPr>
              <a:grpSpLocks noChangeAspect="1"/>
            </p:cNvGrpSpPr>
            <p:nvPr/>
          </p:nvGrpSpPr>
          <p:grpSpPr>
            <a:xfrm rot="17922582">
              <a:off x="4214140" y="5788028"/>
              <a:ext cx="748726" cy="216000"/>
              <a:chOff x="3759565" y="4914077"/>
              <a:chExt cx="2200481" cy="634818"/>
            </a:xfrm>
          </p:grpSpPr>
          <p:sp>
            <p:nvSpPr>
              <p:cNvPr id="39" name="Forma Livre 38">
                <a:extLst>
                  <a:ext uri="{FF2B5EF4-FFF2-40B4-BE49-F238E27FC236}">
                    <a16:creationId xmlns:a16="http://schemas.microsoft.com/office/drawing/2014/main" id="{FEBAFD73-9BB7-A941-AA66-2D58EDD80184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0" name="Forma Livre 39">
                <a:extLst>
                  <a:ext uri="{FF2B5EF4-FFF2-40B4-BE49-F238E27FC236}">
                    <a16:creationId xmlns:a16="http://schemas.microsoft.com/office/drawing/2014/main" id="{3688E229-698E-B04A-A8C7-DC553972D51D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7C60C400-800C-0D45-BFDA-28FFD803C6AC}"/>
                </a:ext>
              </a:extLst>
            </p:cNvPr>
            <p:cNvGrpSpPr>
              <a:grpSpLocks noChangeAspect="1"/>
            </p:cNvGrpSpPr>
            <p:nvPr/>
          </p:nvGrpSpPr>
          <p:grpSpPr>
            <a:xfrm rot="3677418" flipH="1">
              <a:off x="4761643" y="5791294"/>
              <a:ext cx="748726" cy="216000"/>
              <a:chOff x="3759565" y="4914077"/>
              <a:chExt cx="2200481" cy="634818"/>
            </a:xfrm>
          </p:grpSpPr>
          <p:sp>
            <p:nvSpPr>
              <p:cNvPr id="37" name="Forma Livre 36">
                <a:extLst>
                  <a:ext uri="{FF2B5EF4-FFF2-40B4-BE49-F238E27FC236}">
                    <a16:creationId xmlns:a16="http://schemas.microsoft.com/office/drawing/2014/main" id="{71027EF9-4EC8-5340-8FC3-CF5B4B069D7F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8" name="Forma Livre 37">
                <a:extLst>
                  <a:ext uri="{FF2B5EF4-FFF2-40B4-BE49-F238E27FC236}">
                    <a16:creationId xmlns:a16="http://schemas.microsoft.com/office/drawing/2014/main" id="{7E5460DC-A4B2-EE44-8C88-7CC0A296291D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C8B054D3-B8CC-6F47-8981-CB1E9351C810}"/>
              </a:ext>
            </a:extLst>
          </p:cNvPr>
          <p:cNvGrpSpPr>
            <a:grpSpLocks noChangeAspect="1"/>
          </p:cNvGrpSpPr>
          <p:nvPr/>
        </p:nvGrpSpPr>
        <p:grpSpPr>
          <a:xfrm>
            <a:off x="6456041" y="3096000"/>
            <a:ext cx="3059393" cy="1044000"/>
            <a:chOff x="3741622" y="5521665"/>
            <a:chExt cx="2227176" cy="760010"/>
          </a:xfrm>
        </p:grpSpPr>
        <p:grpSp>
          <p:nvGrpSpPr>
            <p:cNvPr id="49" name="Agrupar 48">
              <a:extLst>
                <a:ext uri="{FF2B5EF4-FFF2-40B4-BE49-F238E27FC236}">
                  <a16:creationId xmlns:a16="http://schemas.microsoft.com/office/drawing/2014/main" id="{20741B41-30F6-EB4F-892B-D9A47FD9D35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41622" y="6065675"/>
              <a:ext cx="748726" cy="216000"/>
              <a:chOff x="3759565" y="4914077"/>
              <a:chExt cx="2200481" cy="634818"/>
            </a:xfrm>
          </p:grpSpPr>
          <p:sp>
            <p:nvSpPr>
              <p:cNvPr id="59" name="Forma Livre 58">
                <a:extLst>
                  <a:ext uri="{FF2B5EF4-FFF2-40B4-BE49-F238E27FC236}">
                    <a16:creationId xmlns:a16="http://schemas.microsoft.com/office/drawing/2014/main" id="{F2FAC22F-B14D-C84F-8DC4-49FCE5861252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0" name="Forma Livre 59">
                <a:extLst>
                  <a:ext uri="{FF2B5EF4-FFF2-40B4-BE49-F238E27FC236}">
                    <a16:creationId xmlns:a16="http://schemas.microsoft.com/office/drawing/2014/main" id="{B30D630E-D2EF-A24E-AD92-E2A285D327EC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080C41B9-5135-D74D-92A2-4989C3FD524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220072" y="6065675"/>
              <a:ext cx="748726" cy="216000"/>
              <a:chOff x="3759565" y="4914077"/>
              <a:chExt cx="2200481" cy="634818"/>
            </a:xfrm>
          </p:grpSpPr>
          <p:sp>
            <p:nvSpPr>
              <p:cNvPr id="57" name="Forma Livre 56">
                <a:extLst>
                  <a:ext uri="{FF2B5EF4-FFF2-40B4-BE49-F238E27FC236}">
                    <a16:creationId xmlns:a16="http://schemas.microsoft.com/office/drawing/2014/main" id="{97CA1739-FC06-1746-82B4-72A645C5F98D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Forma Livre 57">
                <a:extLst>
                  <a:ext uri="{FF2B5EF4-FFF2-40B4-BE49-F238E27FC236}">
                    <a16:creationId xmlns:a16="http://schemas.microsoft.com/office/drawing/2014/main" id="{F84AC2D4-BF31-2740-938A-F0BF1B6A0F18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62385375-DB18-8447-B6F8-BA841C194DF3}"/>
                </a:ext>
              </a:extLst>
            </p:cNvPr>
            <p:cNvGrpSpPr>
              <a:grpSpLocks noChangeAspect="1"/>
            </p:cNvGrpSpPr>
            <p:nvPr/>
          </p:nvGrpSpPr>
          <p:grpSpPr>
            <a:xfrm rot="17922582">
              <a:off x="4214140" y="5788028"/>
              <a:ext cx="748726" cy="216000"/>
              <a:chOff x="3759565" y="4914077"/>
              <a:chExt cx="2200481" cy="634818"/>
            </a:xfrm>
          </p:grpSpPr>
          <p:sp>
            <p:nvSpPr>
              <p:cNvPr id="55" name="Forma Livre 54">
                <a:extLst>
                  <a:ext uri="{FF2B5EF4-FFF2-40B4-BE49-F238E27FC236}">
                    <a16:creationId xmlns:a16="http://schemas.microsoft.com/office/drawing/2014/main" id="{8B411196-B3C3-4044-AA5A-AE1073FE61A0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Forma Livre 55">
                <a:extLst>
                  <a:ext uri="{FF2B5EF4-FFF2-40B4-BE49-F238E27FC236}">
                    <a16:creationId xmlns:a16="http://schemas.microsoft.com/office/drawing/2014/main" id="{F415DD63-2FE9-6545-89DD-7BA05916E170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3C99D97-D04A-D14F-B7F4-ACE3B5FF4802}"/>
                </a:ext>
              </a:extLst>
            </p:cNvPr>
            <p:cNvGrpSpPr>
              <a:grpSpLocks noChangeAspect="1"/>
            </p:cNvGrpSpPr>
            <p:nvPr/>
          </p:nvGrpSpPr>
          <p:grpSpPr>
            <a:xfrm rot="3677418" flipH="1">
              <a:off x="4761643" y="5791294"/>
              <a:ext cx="748726" cy="216000"/>
              <a:chOff x="3759565" y="4914077"/>
              <a:chExt cx="2200481" cy="634818"/>
            </a:xfrm>
          </p:grpSpPr>
          <p:sp>
            <p:nvSpPr>
              <p:cNvPr id="53" name="Forma Livre 52">
                <a:extLst>
                  <a:ext uri="{FF2B5EF4-FFF2-40B4-BE49-F238E27FC236}">
                    <a16:creationId xmlns:a16="http://schemas.microsoft.com/office/drawing/2014/main" id="{50B929D8-1988-1A4D-B318-30BFD32A2006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4" name="Forma Livre 53">
                <a:extLst>
                  <a:ext uri="{FF2B5EF4-FFF2-40B4-BE49-F238E27FC236}">
                    <a16:creationId xmlns:a16="http://schemas.microsoft.com/office/drawing/2014/main" id="{52DF5AC1-1452-8C4D-9AB2-6A5D89CACEFD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1" name="Agrupar 60">
            <a:extLst>
              <a:ext uri="{FF2B5EF4-FFF2-40B4-BE49-F238E27FC236}">
                <a16:creationId xmlns:a16="http://schemas.microsoft.com/office/drawing/2014/main" id="{42EFB593-44DA-D640-BA20-FADE8AE82473}"/>
              </a:ext>
            </a:extLst>
          </p:cNvPr>
          <p:cNvGrpSpPr>
            <a:grpSpLocks noChangeAspect="1"/>
          </p:cNvGrpSpPr>
          <p:nvPr/>
        </p:nvGrpSpPr>
        <p:grpSpPr>
          <a:xfrm>
            <a:off x="4566304" y="4432756"/>
            <a:ext cx="3059393" cy="1044000"/>
            <a:chOff x="3741622" y="5521665"/>
            <a:chExt cx="2227176" cy="760010"/>
          </a:xfrm>
        </p:grpSpPr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B09F237-A686-D744-ADC6-E91DDFAFF94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41622" y="6065675"/>
              <a:ext cx="748726" cy="216000"/>
              <a:chOff x="3759565" y="4914077"/>
              <a:chExt cx="2200481" cy="634818"/>
            </a:xfrm>
          </p:grpSpPr>
          <p:sp>
            <p:nvSpPr>
              <p:cNvPr id="72" name="Forma Livre 71">
                <a:extLst>
                  <a:ext uri="{FF2B5EF4-FFF2-40B4-BE49-F238E27FC236}">
                    <a16:creationId xmlns:a16="http://schemas.microsoft.com/office/drawing/2014/main" id="{8582A74A-7017-534C-B332-7823F1838DF7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3" name="Forma Livre 72">
                <a:extLst>
                  <a:ext uri="{FF2B5EF4-FFF2-40B4-BE49-F238E27FC236}">
                    <a16:creationId xmlns:a16="http://schemas.microsoft.com/office/drawing/2014/main" id="{CAC4B6AE-C0D0-F647-B21A-2E03AAC2A0DD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2B383149-7221-6B41-9661-102D45E21DB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220072" y="6065675"/>
              <a:ext cx="748726" cy="216000"/>
              <a:chOff x="3759565" y="4914077"/>
              <a:chExt cx="2200481" cy="634818"/>
            </a:xfrm>
          </p:grpSpPr>
          <p:sp>
            <p:nvSpPr>
              <p:cNvPr id="70" name="Forma Livre 69">
                <a:extLst>
                  <a:ext uri="{FF2B5EF4-FFF2-40B4-BE49-F238E27FC236}">
                    <a16:creationId xmlns:a16="http://schemas.microsoft.com/office/drawing/2014/main" id="{1323D57F-942E-E747-9B3E-7615D240A65C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1" name="Forma Livre 70">
                <a:extLst>
                  <a:ext uri="{FF2B5EF4-FFF2-40B4-BE49-F238E27FC236}">
                    <a16:creationId xmlns:a16="http://schemas.microsoft.com/office/drawing/2014/main" id="{63C04D97-C4DA-F247-92D1-CD063E143304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4" name="Agrupar 63">
              <a:extLst>
                <a:ext uri="{FF2B5EF4-FFF2-40B4-BE49-F238E27FC236}">
                  <a16:creationId xmlns:a16="http://schemas.microsoft.com/office/drawing/2014/main" id="{78F72B10-AFD1-3241-93D5-F49FBE2CA0B3}"/>
                </a:ext>
              </a:extLst>
            </p:cNvPr>
            <p:cNvGrpSpPr>
              <a:grpSpLocks noChangeAspect="1"/>
            </p:cNvGrpSpPr>
            <p:nvPr/>
          </p:nvGrpSpPr>
          <p:grpSpPr>
            <a:xfrm rot="17922582">
              <a:off x="4214140" y="5788028"/>
              <a:ext cx="748726" cy="216000"/>
              <a:chOff x="3759565" y="4914077"/>
              <a:chExt cx="2200481" cy="634818"/>
            </a:xfrm>
          </p:grpSpPr>
          <p:sp>
            <p:nvSpPr>
              <p:cNvPr id="68" name="Forma Livre 67">
                <a:extLst>
                  <a:ext uri="{FF2B5EF4-FFF2-40B4-BE49-F238E27FC236}">
                    <a16:creationId xmlns:a16="http://schemas.microsoft.com/office/drawing/2014/main" id="{9BF2FD51-6D09-2C4F-9ACC-AB9103F75829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Forma Livre 68">
                <a:extLst>
                  <a:ext uri="{FF2B5EF4-FFF2-40B4-BE49-F238E27FC236}">
                    <a16:creationId xmlns:a16="http://schemas.microsoft.com/office/drawing/2014/main" id="{C6874C5F-ED74-7B43-B129-273B35DBF31E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5" name="Agrupar 64">
              <a:extLst>
                <a:ext uri="{FF2B5EF4-FFF2-40B4-BE49-F238E27FC236}">
                  <a16:creationId xmlns:a16="http://schemas.microsoft.com/office/drawing/2014/main" id="{7D15FD5D-C1A3-1047-AFCF-E73C525D6DC7}"/>
                </a:ext>
              </a:extLst>
            </p:cNvPr>
            <p:cNvGrpSpPr>
              <a:grpSpLocks noChangeAspect="1"/>
            </p:cNvGrpSpPr>
            <p:nvPr/>
          </p:nvGrpSpPr>
          <p:grpSpPr>
            <a:xfrm rot="3677418" flipH="1">
              <a:off x="4761643" y="5791294"/>
              <a:ext cx="748726" cy="216000"/>
              <a:chOff x="3759565" y="4914077"/>
              <a:chExt cx="2200481" cy="634818"/>
            </a:xfrm>
          </p:grpSpPr>
          <p:sp>
            <p:nvSpPr>
              <p:cNvPr id="66" name="Forma Livre 65">
                <a:extLst>
                  <a:ext uri="{FF2B5EF4-FFF2-40B4-BE49-F238E27FC236}">
                    <a16:creationId xmlns:a16="http://schemas.microsoft.com/office/drawing/2014/main" id="{E78C1FEB-FC03-AC4E-82C5-E4002F7AB79F}"/>
                  </a:ext>
                </a:extLst>
              </p:cNvPr>
              <p:cNvSpPr/>
              <p:nvPr/>
            </p:nvSpPr>
            <p:spPr>
              <a:xfrm>
                <a:off x="3759565" y="4914078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7" name="Forma Livre 66">
                <a:extLst>
                  <a:ext uri="{FF2B5EF4-FFF2-40B4-BE49-F238E27FC236}">
                    <a16:creationId xmlns:a16="http://schemas.microsoft.com/office/drawing/2014/main" id="{04FA7B75-7F04-CE4A-A451-AA10D18F24D9}"/>
                  </a:ext>
                </a:extLst>
              </p:cNvPr>
              <p:cNvSpPr/>
              <p:nvPr/>
            </p:nvSpPr>
            <p:spPr>
              <a:xfrm flipH="1">
                <a:off x="4864739" y="4914077"/>
                <a:ext cx="1095307" cy="634817"/>
              </a:xfrm>
              <a:custGeom>
                <a:avLst/>
                <a:gdLst>
                  <a:gd name="connsiteX0" fmla="*/ 0 w 1095307"/>
                  <a:gd name="connsiteY0" fmla="*/ 628239 h 634817"/>
                  <a:gd name="connsiteX1" fmla="*/ 85520 w 1095307"/>
                  <a:gd name="connsiteY1" fmla="*/ 628239 h 634817"/>
                  <a:gd name="connsiteX2" fmla="*/ 128280 w 1095307"/>
                  <a:gd name="connsiteY2" fmla="*/ 565744 h 634817"/>
                  <a:gd name="connsiteX3" fmla="*/ 167750 w 1095307"/>
                  <a:gd name="connsiteY3" fmla="*/ 634817 h 634817"/>
                  <a:gd name="connsiteX4" fmla="*/ 256559 w 1095307"/>
                  <a:gd name="connsiteY4" fmla="*/ 634817 h 634817"/>
                  <a:gd name="connsiteX5" fmla="*/ 296029 w 1095307"/>
                  <a:gd name="connsiteY5" fmla="*/ 562454 h 634817"/>
                  <a:gd name="connsiteX6" fmla="*/ 246691 w 1095307"/>
                  <a:gd name="connsiteY6" fmla="*/ 496670 h 634817"/>
                  <a:gd name="connsiteX7" fmla="*/ 332211 w 1095307"/>
                  <a:gd name="connsiteY7" fmla="*/ 496670 h 634817"/>
                  <a:gd name="connsiteX8" fmla="*/ 371681 w 1095307"/>
                  <a:gd name="connsiteY8" fmla="*/ 427597 h 634817"/>
                  <a:gd name="connsiteX9" fmla="*/ 414441 w 1095307"/>
                  <a:gd name="connsiteY9" fmla="*/ 496670 h 634817"/>
                  <a:gd name="connsiteX10" fmla="*/ 493382 w 1095307"/>
                  <a:gd name="connsiteY10" fmla="*/ 496670 h 634817"/>
                  <a:gd name="connsiteX11" fmla="*/ 453911 w 1095307"/>
                  <a:gd name="connsiteY11" fmla="*/ 565744 h 634817"/>
                  <a:gd name="connsiteX12" fmla="*/ 496671 w 1095307"/>
                  <a:gd name="connsiteY12" fmla="*/ 631528 h 634817"/>
                  <a:gd name="connsiteX13" fmla="*/ 582190 w 1095307"/>
                  <a:gd name="connsiteY13" fmla="*/ 631528 h 634817"/>
                  <a:gd name="connsiteX14" fmla="*/ 615082 w 1095307"/>
                  <a:gd name="connsiteY14" fmla="*/ 565744 h 634817"/>
                  <a:gd name="connsiteX15" fmla="*/ 651264 w 1095307"/>
                  <a:gd name="connsiteY15" fmla="*/ 631528 h 634817"/>
                  <a:gd name="connsiteX16" fmla="*/ 743362 w 1095307"/>
                  <a:gd name="connsiteY16" fmla="*/ 631528 h 634817"/>
                  <a:gd name="connsiteX17" fmla="*/ 779543 w 1095307"/>
                  <a:gd name="connsiteY17" fmla="*/ 559165 h 634817"/>
                  <a:gd name="connsiteX18" fmla="*/ 733494 w 1095307"/>
                  <a:gd name="connsiteY18" fmla="*/ 486803 h 634817"/>
                  <a:gd name="connsiteX19" fmla="*/ 822303 w 1095307"/>
                  <a:gd name="connsiteY19" fmla="*/ 486803 h 634817"/>
                  <a:gd name="connsiteX20" fmla="*/ 855195 w 1095307"/>
                  <a:gd name="connsiteY20" fmla="*/ 417729 h 634817"/>
                  <a:gd name="connsiteX21" fmla="*/ 815724 w 1095307"/>
                  <a:gd name="connsiteY21" fmla="*/ 348656 h 634817"/>
                  <a:gd name="connsiteX22" fmla="*/ 733494 w 1095307"/>
                  <a:gd name="connsiteY22" fmla="*/ 348656 h 634817"/>
                  <a:gd name="connsiteX23" fmla="*/ 779543 w 1095307"/>
                  <a:gd name="connsiteY23" fmla="*/ 279582 h 634817"/>
                  <a:gd name="connsiteX24" fmla="*/ 726916 w 1095307"/>
                  <a:gd name="connsiteY24" fmla="*/ 207220 h 634817"/>
                  <a:gd name="connsiteX25" fmla="*/ 819013 w 1095307"/>
                  <a:gd name="connsiteY25" fmla="*/ 207220 h 634817"/>
                  <a:gd name="connsiteX26" fmla="*/ 861773 w 1095307"/>
                  <a:gd name="connsiteY26" fmla="*/ 141436 h 634817"/>
                  <a:gd name="connsiteX27" fmla="*/ 897954 w 1095307"/>
                  <a:gd name="connsiteY27" fmla="*/ 210509 h 634817"/>
                  <a:gd name="connsiteX28" fmla="*/ 976895 w 1095307"/>
                  <a:gd name="connsiteY28" fmla="*/ 210509 h 634817"/>
                  <a:gd name="connsiteX29" fmla="*/ 1016366 w 1095307"/>
                  <a:gd name="connsiteY29" fmla="*/ 134857 h 634817"/>
                  <a:gd name="connsiteX30" fmla="*/ 973606 w 1095307"/>
                  <a:gd name="connsiteY30" fmla="*/ 69073 h 634817"/>
                  <a:gd name="connsiteX31" fmla="*/ 1059126 w 1095307"/>
                  <a:gd name="connsiteY31" fmla="*/ 69073 h 634817"/>
                  <a:gd name="connsiteX32" fmla="*/ 1095307 w 1095307"/>
                  <a:gd name="connsiteY32" fmla="*/ 0 h 63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95307" h="634817">
                    <a:moveTo>
                      <a:pt x="0" y="628239"/>
                    </a:moveTo>
                    <a:lnTo>
                      <a:pt x="85520" y="628239"/>
                    </a:lnTo>
                    <a:lnTo>
                      <a:pt x="128280" y="565744"/>
                    </a:lnTo>
                    <a:lnTo>
                      <a:pt x="167750" y="634817"/>
                    </a:lnTo>
                    <a:lnTo>
                      <a:pt x="256559" y="634817"/>
                    </a:lnTo>
                    <a:lnTo>
                      <a:pt x="296029" y="562454"/>
                    </a:lnTo>
                    <a:lnTo>
                      <a:pt x="246691" y="496670"/>
                    </a:lnTo>
                    <a:lnTo>
                      <a:pt x="332211" y="496670"/>
                    </a:lnTo>
                    <a:lnTo>
                      <a:pt x="371681" y="427597"/>
                    </a:lnTo>
                    <a:lnTo>
                      <a:pt x="414441" y="496670"/>
                    </a:lnTo>
                    <a:lnTo>
                      <a:pt x="493382" y="496670"/>
                    </a:lnTo>
                    <a:lnTo>
                      <a:pt x="453911" y="565744"/>
                    </a:lnTo>
                    <a:lnTo>
                      <a:pt x="496671" y="631528"/>
                    </a:lnTo>
                    <a:lnTo>
                      <a:pt x="582190" y="631528"/>
                    </a:lnTo>
                    <a:lnTo>
                      <a:pt x="615082" y="565744"/>
                    </a:lnTo>
                    <a:lnTo>
                      <a:pt x="651264" y="631528"/>
                    </a:lnTo>
                    <a:lnTo>
                      <a:pt x="743362" y="631528"/>
                    </a:lnTo>
                    <a:lnTo>
                      <a:pt x="779543" y="559165"/>
                    </a:lnTo>
                    <a:lnTo>
                      <a:pt x="733494" y="486803"/>
                    </a:lnTo>
                    <a:lnTo>
                      <a:pt x="822303" y="486803"/>
                    </a:lnTo>
                    <a:lnTo>
                      <a:pt x="855195" y="417729"/>
                    </a:lnTo>
                    <a:lnTo>
                      <a:pt x="815724" y="348656"/>
                    </a:lnTo>
                    <a:lnTo>
                      <a:pt x="733494" y="348656"/>
                    </a:lnTo>
                    <a:lnTo>
                      <a:pt x="779543" y="279582"/>
                    </a:lnTo>
                    <a:lnTo>
                      <a:pt x="726916" y="207220"/>
                    </a:lnTo>
                    <a:lnTo>
                      <a:pt x="819013" y="207220"/>
                    </a:lnTo>
                    <a:lnTo>
                      <a:pt x="861773" y="141436"/>
                    </a:lnTo>
                    <a:lnTo>
                      <a:pt x="897954" y="210509"/>
                    </a:lnTo>
                    <a:lnTo>
                      <a:pt x="976895" y="210509"/>
                    </a:lnTo>
                    <a:lnTo>
                      <a:pt x="1016366" y="134857"/>
                    </a:lnTo>
                    <a:lnTo>
                      <a:pt x="973606" y="69073"/>
                    </a:lnTo>
                    <a:lnTo>
                      <a:pt x="1059126" y="69073"/>
                    </a:lnTo>
                    <a:lnTo>
                      <a:pt x="1095307" y="0"/>
                    </a:lnTo>
                  </a:path>
                </a:pathLst>
              </a:custGeom>
              <a:noFill/>
              <a:ln w="15875" cap="rnd">
                <a:solidFill>
                  <a:srgbClr val="8622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11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A5593C-46DB-5D48-835F-5743F9D5E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6C51E8-7899-114A-9975-F6A020DC5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EA5D1-86E0-264D-99C6-7FCC6AED025E}" type="datetime1">
              <a:rPr lang="pt-BR" smtClean="0"/>
              <a:t>13/04/2022</a:t>
            </a:fld>
            <a:endParaRPr lang="fr-F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1413D55-FD57-464A-A426-D11CE108E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73AAFE8-1E2D-5F4C-96F3-E2DDCCA7C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4634DE9-701F-8442-A4F1-A3D41501F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0723" y="1628228"/>
            <a:ext cx="2462014" cy="3859374"/>
          </a:xfrm>
          <a:prstGeom prst="rect">
            <a:avLst/>
          </a:prstGeom>
        </p:spPr>
      </p:pic>
      <p:pic>
        <p:nvPicPr>
          <p:cNvPr id="8" name="Gravação de Tela 2019-04-08 às 10.41.24.mov">
            <a:hlinkClick r:id="" action="ppaction://media"/>
            <a:extLst>
              <a:ext uri="{FF2B5EF4-FFF2-40B4-BE49-F238E27FC236}">
                <a16:creationId xmlns:a16="http://schemas.microsoft.com/office/drawing/2014/main" id="{17E7B92E-8CB2-6D4B-91F7-53AD2871A54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357.1877"/>
                </p14:media>
              </p:ext>
            </p:extLst>
          </p:nvPr>
        </p:nvPicPr>
        <p:blipFill rotWithShape="1">
          <a:blip r:embed="rId5"/>
          <a:srcRect b="2990"/>
          <a:stretch/>
        </p:blipFill>
        <p:spPr>
          <a:xfrm>
            <a:off x="860698" y="1628228"/>
            <a:ext cx="3454400" cy="3523615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18D4B5EA-5118-2D46-A64F-E3FA30B78AC0}"/>
              </a:ext>
            </a:extLst>
          </p:cNvPr>
          <p:cNvSpPr/>
          <p:nvPr/>
        </p:nvSpPr>
        <p:spPr>
          <a:xfrm>
            <a:off x="381000" y="1065188"/>
            <a:ext cx="114036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Os fractais naturais e matemáticos são extremamente bonitos e extraordinários...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BEE0DA2-FEB9-474E-9197-0FA0A5AD899B}"/>
              </a:ext>
            </a:extLst>
          </p:cNvPr>
          <p:cNvSpPr txBox="1"/>
          <p:nvPr/>
        </p:nvSpPr>
        <p:spPr>
          <a:xfrm>
            <a:off x="407368" y="695857"/>
            <a:ext cx="324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  <p:pic>
        <p:nvPicPr>
          <p:cNvPr id="11" name="Picture 20" descr="C:\WINDOWS\Ambiente de Trabalho\Fractais\[N3] Geometria a várias dimensões - Exemplos de fractais_ficheiros\fractnat.gif">
            <a:extLst>
              <a:ext uri="{FF2B5EF4-FFF2-40B4-BE49-F238E27FC236}">
                <a16:creationId xmlns:a16="http://schemas.microsoft.com/office/drawing/2014/main" id="{BBBE86F0-613C-444A-B322-944690DFE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3" t="1853" r="30424" b="3811"/>
          <a:stretch>
            <a:fillRect/>
          </a:stretch>
        </p:blipFill>
        <p:spPr>
          <a:xfrm>
            <a:off x="7817737" y="1721367"/>
            <a:ext cx="2814767" cy="34583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F4C82F88-4124-9541-8104-1742C627424C}"/>
              </a:ext>
            </a:extLst>
          </p:cNvPr>
          <p:cNvSpPr/>
          <p:nvPr/>
        </p:nvSpPr>
        <p:spPr>
          <a:xfrm>
            <a:off x="297103" y="5525355"/>
            <a:ext cx="114875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/>
              <a:t>O conjunto total é constituído por pequenas réplicas desse mesmo conjunto</a:t>
            </a:r>
          </a:p>
          <a:p>
            <a:pPr algn="ctr"/>
            <a:r>
              <a:rPr lang="pt-BR" dirty="0"/>
              <a:t>“</a:t>
            </a:r>
            <a:r>
              <a:rPr lang="pt-BR" dirty="0" err="1">
                <a:solidFill>
                  <a:srgbClr val="FF0000"/>
                </a:solidFill>
              </a:rPr>
              <a:t>Autosemelhança</a:t>
            </a:r>
            <a:r>
              <a:rPr lang="pt-BR" dirty="0">
                <a:solidFill>
                  <a:srgbClr val="FF0000"/>
                </a:solidFill>
              </a:rPr>
              <a:t> aproximada</a:t>
            </a:r>
            <a:r>
              <a:rPr lang="pt-BR" dirty="0"/>
              <a:t>”!</a:t>
            </a:r>
          </a:p>
        </p:txBody>
      </p:sp>
      <p:pic>
        <p:nvPicPr>
          <p:cNvPr id="13" name="Picture 20" descr="C:\WINDOWS\Ambiente de Trabalho\Fractais\[N3] Geometria a várias dimensões - Exemplos de fractais_ficheiros\fractnat.gif">
            <a:extLst>
              <a:ext uri="{FF2B5EF4-FFF2-40B4-BE49-F238E27FC236}">
                <a16:creationId xmlns:a16="http://schemas.microsoft.com/office/drawing/2014/main" id="{CFE90043-D6DE-A44C-AF1A-E2B2E998B5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73" t="56636" b="15118"/>
          <a:stretch>
            <a:fillRect/>
          </a:stretch>
        </p:blipFill>
        <p:spPr>
          <a:xfrm>
            <a:off x="10324115" y="1896184"/>
            <a:ext cx="1494886" cy="141717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0" descr="C:\WINDOWS\Ambiente de Trabalho\Fractais\[N3] Geometria a várias dimensões - Exemplos de fractais_ficheiros\fractnat.gif">
            <a:extLst>
              <a:ext uri="{FF2B5EF4-FFF2-40B4-BE49-F238E27FC236}">
                <a16:creationId xmlns:a16="http://schemas.microsoft.com/office/drawing/2014/main" id="{18E1BCE1-36F8-7C49-8B48-CF5445FF58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48" t="27950" b="43992"/>
          <a:stretch>
            <a:fillRect/>
          </a:stretch>
        </p:blipFill>
        <p:spPr>
          <a:xfrm>
            <a:off x="7708266" y="1634459"/>
            <a:ext cx="1212644" cy="1135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34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07368" y="1065188"/>
            <a:ext cx="11377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Os fractais naturais e matemáticos são extremamente bonitos e extraordinários...</a:t>
            </a:r>
          </a:p>
        </p:txBody>
      </p:sp>
      <p:sp>
        <p:nvSpPr>
          <p:cNvPr id="5" name="Retângulo 4"/>
          <p:cNvSpPr/>
          <p:nvPr/>
        </p:nvSpPr>
        <p:spPr>
          <a:xfrm>
            <a:off x="398816" y="4925279"/>
            <a:ext cx="113772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Esboço de uma árvore. Vamos chamar o tronco da árvore do ramo de ordem zero. Quando se divide em dois, vamos chamar estes a primeira ramificação e há dois deles. Quando estes dois ramo de novo se ramificam, eles são chamados de segunda ordem de ramificação e há quatro destes novos ramos. 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2FC899F-EF9F-CD43-A5D9-426DF7245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9" name="Espaço Reservado para Data 8">
            <a:extLst>
              <a:ext uri="{FF2B5EF4-FFF2-40B4-BE49-F238E27FC236}">
                <a16:creationId xmlns:a16="http://schemas.microsoft.com/office/drawing/2014/main" id="{C2706376-7D26-3143-9865-C72901748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D383C-3942-C74D-9B9D-D932FEE36F84}" type="datetime1">
              <a:rPr lang="pt-BR" smtClean="0"/>
              <a:t>13/04/2022</a:t>
            </a:fld>
            <a:endParaRPr lang="fr-FR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1C1CBDD3-5335-5940-AFA3-C4EB6417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EFB35C75-F56F-CA40-A6F2-29AE35B70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1B752A4-FC98-7048-B829-18B4C3918E06}"/>
              </a:ext>
            </a:extLst>
          </p:cNvPr>
          <p:cNvSpPr txBox="1"/>
          <p:nvPr/>
        </p:nvSpPr>
        <p:spPr>
          <a:xfrm>
            <a:off x="407368" y="695857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6C7F6EC-969F-7040-857F-8FADD85202D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79776" y="1434521"/>
            <a:ext cx="4320480" cy="362934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C839E0-0D02-4640-8FF6-835096DB51BA}"/>
              </a:ext>
            </a:extLst>
          </p:cNvPr>
          <p:cNvSpPr txBox="1"/>
          <p:nvPr/>
        </p:nvSpPr>
        <p:spPr>
          <a:xfrm>
            <a:off x="5879976" y="410865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D6F450A-ECF7-3142-B737-B5AB07FD8AAC}"/>
              </a:ext>
            </a:extLst>
          </p:cNvPr>
          <p:cNvSpPr txBox="1"/>
          <p:nvPr/>
        </p:nvSpPr>
        <p:spPr>
          <a:xfrm>
            <a:off x="5595129" y="3253377"/>
            <a:ext cx="3257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DFE0EBB-0B4A-624B-A81A-81DC45EE4A46}"/>
              </a:ext>
            </a:extLst>
          </p:cNvPr>
          <p:cNvSpPr txBox="1"/>
          <p:nvPr/>
        </p:nvSpPr>
        <p:spPr>
          <a:xfrm>
            <a:off x="6384032" y="3256738"/>
            <a:ext cx="3257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BCC5EE-A6A1-BF4A-97F3-E07F9C8C3013}"/>
              </a:ext>
            </a:extLst>
          </p:cNvPr>
          <p:cNvSpPr txBox="1"/>
          <p:nvPr/>
        </p:nvSpPr>
        <p:spPr>
          <a:xfrm>
            <a:off x="6991741" y="3307324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C8FDD3C-E13D-6544-AEEC-3F7B5F3DFB8B}"/>
              </a:ext>
            </a:extLst>
          </p:cNvPr>
          <p:cNvSpPr txBox="1"/>
          <p:nvPr/>
        </p:nvSpPr>
        <p:spPr>
          <a:xfrm>
            <a:off x="6818604" y="2784104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720295F-0838-9E4B-A226-173E5D8217D9}"/>
              </a:ext>
            </a:extLst>
          </p:cNvPr>
          <p:cNvSpPr txBox="1"/>
          <p:nvPr/>
        </p:nvSpPr>
        <p:spPr>
          <a:xfrm>
            <a:off x="5017313" y="32303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6DEF001-0ACE-6D4F-9D31-4C01DC879E1D}"/>
              </a:ext>
            </a:extLst>
          </p:cNvPr>
          <p:cNvSpPr txBox="1"/>
          <p:nvPr/>
        </p:nvSpPr>
        <p:spPr>
          <a:xfrm>
            <a:off x="5159896" y="2784104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9438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158" y="2752095"/>
            <a:ext cx="3746300" cy="298076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1" y="1469065"/>
            <a:ext cx="4152899" cy="327956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1471398"/>
            <a:ext cx="3942963" cy="3208843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4289255" y="1007400"/>
            <a:ext cx="3613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Fractais do Corpo Humano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678909" y="1007400"/>
            <a:ext cx="1124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Pulmão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4280607" y="2234946"/>
            <a:ext cx="3245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Vasos Sanguíneos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tângulo 11"/>
              <p:cNvSpPr/>
              <p:nvPr/>
            </p:nvSpPr>
            <p:spPr>
              <a:xfrm>
                <a:off x="4462446" y="5976291"/>
                <a:ext cx="304044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t-BR" sz="1400" b="1" dirty="0">
                    <a:solidFill>
                      <a:schemeClr val="bg1"/>
                    </a:solidFill>
                  </a:rPr>
                  <a:t>EXISTEM </a:t>
                </a:r>
                <a14:m>
                  <m:oMath xmlns:m="http://schemas.openxmlformats.org/officeDocument/2006/math">
                    <m:r>
                      <a:rPr lang="pt-BR" sz="1400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pt-BR" sz="1400" b="1" dirty="0">
                    <a:solidFill>
                      <a:schemeClr val="bg1"/>
                    </a:solidFill>
                  </a:rPr>
                  <a:t> 150000 KM DE VASOS</a:t>
                </a:r>
              </a:p>
            </p:txBody>
          </p:sp>
        </mc:Choice>
        <mc:Fallback>
          <p:sp>
            <p:nvSpPr>
              <p:cNvPr id="12" name="Retângulo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62446" y="5976291"/>
                <a:ext cx="3040448" cy="307777"/>
              </a:xfrm>
              <a:prstGeom prst="rect">
                <a:avLst/>
              </a:prstGeom>
              <a:blipFill>
                <a:blip r:embed="rId5"/>
                <a:stretch>
                  <a:fillRect l="-833" t="-4000" b="-20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tângulo 12"/>
          <p:cNvSpPr/>
          <p:nvPr/>
        </p:nvSpPr>
        <p:spPr>
          <a:xfrm>
            <a:off x="7925122" y="5009588"/>
            <a:ext cx="392397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dirty="0"/>
              <a:t>Qual o volume do cérebro?</a:t>
            </a:r>
          </a:p>
          <a:p>
            <a:endParaRPr lang="pt-BR" sz="2200" dirty="0"/>
          </a:p>
          <a:p>
            <a:r>
              <a:rPr lang="pt-BR" sz="2200" dirty="0"/>
              <a:t>Qual a área cortical média dos humanos? 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9013778" y="1065213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Neurônios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8F6FBA-DA58-FF4B-B01B-561AE9B33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3F8424-3AC1-2547-9FA2-A8554B9DE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E387D-7ECE-0D43-865D-BFB01D7178D6}" type="datetime1">
              <a:rPr lang="pt-BR" smtClean="0"/>
              <a:t>16/04/2022</a:t>
            </a:fld>
            <a:endParaRPr lang="fr-F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2BFE5C-554C-C94A-89C6-33DB09C30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/>
              <a:t>Física</a:t>
            </a:r>
            <a:r>
              <a:rPr lang="fr-FR" dirty="0"/>
              <a:t> </a:t>
            </a:r>
            <a:r>
              <a:rPr lang="fr-FR" dirty="0" err="1"/>
              <a:t>Experimental</a:t>
            </a:r>
            <a:r>
              <a:rPr lang="fr-FR" dirty="0"/>
              <a:t> I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B8F1BC-5068-1B41-854D-0C7AFE904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CD48B4D-9BF8-3948-98E7-15B9A8757422}"/>
              </a:ext>
            </a:extLst>
          </p:cNvPr>
          <p:cNvSpPr txBox="1"/>
          <p:nvPr/>
        </p:nvSpPr>
        <p:spPr>
          <a:xfrm>
            <a:off x="396636" y="695857"/>
            <a:ext cx="3245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CD3F8AA-D3DC-A36F-AD55-DB2067933EF1}"/>
              </a:ext>
            </a:extLst>
          </p:cNvPr>
          <p:cNvSpPr/>
          <p:nvPr/>
        </p:nvSpPr>
        <p:spPr>
          <a:xfrm>
            <a:off x="1455893" y="5925465"/>
            <a:ext cx="550793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200" dirty="0"/>
              <a:t>Qual o comprimento dos axônios?</a:t>
            </a:r>
          </a:p>
        </p:txBody>
      </p:sp>
    </p:spTree>
    <p:extLst>
      <p:ext uri="{BB962C8B-B14F-4D97-AF65-F5344CB8AC3E}">
        <p14:creationId xmlns:p14="http://schemas.microsoft.com/office/powerpoint/2010/main" val="173035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12" grpId="0"/>
      <p:bldP spid="13" grpId="0"/>
      <p:bldP spid="18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/>
          <p:cNvSpPr txBox="1"/>
          <p:nvPr/>
        </p:nvSpPr>
        <p:spPr>
          <a:xfrm>
            <a:off x="4162868" y="1253737"/>
            <a:ext cx="411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Exemplos de Fractais NATURAIS</a:t>
            </a: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2"/>
          <a:srcRect b="7930"/>
          <a:stretch/>
        </p:blipFill>
        <p:spPr>
          <a:xfrm>
            <a:off x="677981" y="1281187"/>
            <a:ext cx="3631232" cy="2579963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4309213" y="2333944"/>
            <a:ext cx="748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Rios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/>
          <a:srcRect t="9186" b="14225"/>
          <a:stretch/>
        </p:blipFill>
        <p:spPr>
          <a:xfrm>
            <a:off x="677981" y="3792512"/>
            <a:ext cx="3631232" cy="2502076"/>
          </a:xfrm>
          <a:prstGeom prst="rect">
            <a:avLst/>
          </a:prstGeom>
        </p:spPr>
      </p:pic>
      <p:sp>
        <p:nvSpPr>
          <p:cNvPr id="20" name="CaixaDeTexto 19"/>
          <p:cNvSpPr txBox="1"/>
          <p:nvPr/>
        </p:nvSpPr>
        <p:spPr>
          <a:xfrm>
            <a:off x="4350776" y="4535939"/>
            <a:ext cx="1447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Superfície</a:t>
            </a:r>
          </a:p>
          <a:p>
            <a:r>
              <a:rPr lang="pt-BR" dirty="0"/>
              <a:t> de Marte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1324" y="1288987"/>
            <a:ext cx="3356712" cy="2632227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6956000" y="2144165"/>
            <a:ext cx="11753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Raios e </a:t>
            </a:r>
          </a:p>
          <a:p>
            <a:r>
              <a:rPr lang="pt-BR" dirty="0"/>
              <a:t>trovões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1323" y="3782986"/>
            <a:ext cx="3365878" cy="2544394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705890" y="4536119"/>
            <a:ext cx="15359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The World</a:t>
            </a:r>
          </a:p>
          <a:p>
            <a:r>
              <a:rPr lang="pt-BR" dirty="0"/>
              <a:t> </a:t>
            </a:r>
            <a:r>
              <a:rPr lang="pt-BR" dirty="0" err="1"/>
              <a:t>Wide</a:t>
            </a:r>
            <a:r>
              <a:rPr lang="pt-BR" dirty="0"/>
              <a:t> Web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7AAEDB3-8BEC-3149-AB1C-32D1D5D4A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Fractais</a:t>
            </a:r>
          </a:p>
        </p:txBody>
      </p:sp>
      <p:sp>
        <p:nvSpPr>
          <p:cNvPr id="11" name="Espaço Reservado para Data 10">
            <a:extLst>
              <a:ext uri="{FF2B5EF4-FFF2-40B4-BE49-F238E27FC236}">
                <a16:creationId xmlns:a16="http://schemas.microsoft.com/office/drawing/2014/main" id="{75B7B4AA-7FB6-AE49-9D3E-1791C8BF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1A88A-CB9F-9C4D-B4C7-95A9A5EF4C02}" type="datetime1">
              <a:rPr lang="pt-BR" smtClean="0"/>
              <a:t>13/04/2022</a:t>
            </a:fld>
            <a:endParaRPr lang="fr-FR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1EA43274-3636-AF4C-83A9-DFCBEC2BF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Física Experimental I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957B14FA-722C-0542-B519-7CBFE762D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0F6E-BE5E-46B8-A387-8FA93C3C9AF4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24159E8-F35A-B24F-B61F-AF3AAF950381}"/>
              </a:ext>
            </a:extLst>
          </p:cNvPr>
          <p:cNvSpPr txBox="1"/>
          <p:nvPr/>
        </p:nvSpPr>
        <p:spPr>
          <a:xfrm>
            <a:off x="407368" y="695857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FF0000"/>
                </a:solidFill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12838649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Física Experimental I&amp;quot;&quot;/&gt;&lt;property id=&quot;20307&quot; value=&quot;256&quot;/&gt;&lt;/object&gt;&lt;object type=&quot;3&quot; unique_id=&quot;10005&quot;&gt;&lt;property id=&quot;20148&quot; value=&quot;5&quot;/&gt;&lt;property id=&quot;20300&quot; value=&quot;Slide 2 - &amp;quot;Apresentação&amp;quot;&quot;/&gt;&lt;property id=&quot;20307&quot; value=&quot;531&quot;/&gt;&lt;/object&gt;&lt;object type=&quot;3&quot; unique_id=&quot;10007&quot;&gt;&lt;property id=&quot;20148&quot; value=&quot;5&quot;/&gt;&lt;property id=&quot;20300&quot; value=&quot;Slide 4 - &amp;quot;Desenvolvimento do curso&amp;quot;&quot;/&gt;&lt;property id=&quot;20307&quot; value=&quot;537&quot;/&gt;&lt;/object&gt;&lt;object type=&quot;3&quot; unique_id=&quot;10008&quot;&gt;&lt;property id=&quot;20148&quot; value=&quot;5&quot;/&gt;&lt;property id=&quot;20300&quot; value=&quot;Slide 5 - &amp;quot;Informações Gerais sobre o curso&amp;quot;&quot;/&gt;&lt;property id=&quot;20307&quot; value=&quot;538&quot;/&gt;&lt;/object&gt;&lt;object type=&quot;3&quot; unique_id=&quot;10009&quot;&gt;&lt;property id=&quot;20148&quot; value=&quot;5&quot;/&gt;&lt;property id=&quot;20300&quot; value=&quot;Slide 6 - &amp;quot;Relatórios&amp;quot;&quot;/&gt;&lt;property id=&quot;20307&quot; value=&quot;533&quot;/&gt;&lt;/object&gt;&lt;object type=&quot;3&quot; unique_id=&quot;10010&quot;&gt;&lt;property id=&quot;20148&quot; value=&quot;5&quot;/&gt;&lt;property id=&quot;20300&quot; value=&quot;Slide 7 - &amp;quot;Relatórios&amp;quot;&quot;/&gt;&lt;property id=&quot;20307&quot; value=&quot;534&quot;/&gt;&lt;/object&gt;&lt;object type=&quot;3&quot; unique_id=&quot;10011&quot;&gt;&lt;property id=&quot;20148&quot; value=&quot;5&quot;/&gt;&lt;property id=&quot;20300&quot; value=&quot;Slide 8 - &amp;quot;Relatórios&amp;quot;&quot;/&gt;&lt;property id=&quot;20307&quot; value=&quot;535&quot;/&gt;&lt;/object&gt;&lt;object type=&quot;3&quot; unique_id=&quot;10012&quot;&gt;&lt;property id=&quot;20148&quot; value=&quot;5&quot;/&gt;&lt;property id=&quot;20300&quot; value=&quot;Slide 9 - &amp;quot;Relatórios&amp;quot;&quot;/&gt;&lt;property id=&quot;20307&quot; value=&quot;536&quot;/&gt;&lt;/object&gt;&lt;object type=&quot;3&quot; unique_id=&quot;10013&quot;&gt;&lt;property id=&quot;20148&quot; value=&quot;5&quot;/&gt;&lt;property id=&quot;20300&quot; value=&quot;Slide 11 - &amp;quot;Grandezas Físicas e Padrões de Medidas&amp;quot;&quot;/&gt;&lt;property id=&quot;20307&quot; value=&quot;393&quot;/&gt;&lt;/object&gt;&lt;object type=&quot;3&quot; unique_id=&quot;10014&quot;&gt;&lt;property id=&quot;20148&quot; value=&quot;5&quot;/&gt;&lt;property id=&quot;20300&quot; value=&quot;Slide 12 - &amp;quot;Grandezas Físicas e Padrões de Medidas&amp;quot;&quot;/&gt;&lt;property id=&quot;20307&quot; value=&quot;539&quot;/&gt;&lt;/object&gt;&lt;object type=&quot;3&quot; unique_id=&quot;10015&quot;&gt;&lt;property id=&quot;20148&quot; value=&quot;5&quot;/&gt;&lt;property id=&quot;20300&quot; value=&quot;Slide 13 - &amp;quot;Grandezas Físicas e Padrões de Medidas&amp;quot;&quot;/&gt;&lt;property id=&quot;20307&quot; value=&quot;541&quot;/&gt;&lt;/object&gt;&lt;object type=&quot;3&quot; unique_id=&quot;10016&quot;&gt;&lt;property id=&quot;20148&quot; value=&quot;5&quot;/&gt;&lt;property id=&quot;20300&quot; value=&quot;Slide 14 - &amp;quot;Grandezas Físicas e Padrões de Medidas&amp;quot;&quot;/&gt;&lt;property id=&quot;20307&quot; value=&quot;542&quot;/&gt;&lt;/object&gt;&lt;object type=&quot;3&quot; unique_id=&quot;10017&quot;&gt;&lt;property id=&quot;20148&quot; value=&quot;5&quot;/&gt;&lt;property id=&quot;20300&quot; value=&quot;Slide 15 - &amp;quot;Teoria de Erros e Medidas&amp;quot;&quot;/&gt;&lt;property id=&quot;20307&quot; value=&quot;494&quot;/&gt;&lt;/object&gt;&lt;object type=&quot;3&quot; unique_id=&quot;10018&quot;&gt;&lt;property id=&quot;20148&quot; value=&quot;5&quot;/&gt;&lt;property id=&quot;20300&quot; value=&quot;Slide 16 - &amp;quot;Teoria de Erros e Medidas&amp;quot;&quot;/&gt;&lt;property id=&quot;20307&quot; value=&quot;544&quot;/&gt;&lt;/object&gt;&lt;object type=&quot;3&quot; unique_id=&quot;10019&quot;&gt;&lt;property id=&quot;20148&quot; value=&quot;5&quot;/&gt;&lt;property id=&quot;20300&quot; value=&quot;Slide 17 - &amp;quot;Teoria de Erros e Medidas&amp;quot;&quot;/&gt;&lt;property id=&quot;20307&quot; value=&quot;545&quot;/&gt;&lt;/object&gt;&lt;object type=&quot;3&quot; unique_id=&quot;10020&quot;&gt;&lt;property id=&quot;20148&quot; value=&quot;5&quot;/&gt;&lt;property id=&quot;20300&quot; value=&quot;Slide 18 - &amp;quot;Teoria de Erros e Medidas&amp;quot;&quot;/&gt;&lt;property id=&quot;20307&quot; value=&quot;546&quot;/&gt;&lt;/object&gt;&lt;object type=&quot;3&quot; unique_id=&quot;10021&quot;&gt;&lt;property id=&quot;20148&quot; value=&quot;5&quot;/&gt;&lt;property id=&quot;20300&quot; value=&quot;Slide 19 - &amp;quot;Teoria de Erros e Medidas&amp;quot;&quot;/&gt;&lt;property id=&quot;20307&quot; value=&quot;547&quot;/&gt;&lt;/object&gt;&lt;object type=&quot;3&quot; unique_id=&quot;10022&quot;&gt;&lt;property id=&quot;20148&quot; value=&quot;5&quot;/&gt;&lt;property id=&quot;20300&quot; value=&quot;Slide 20 - &amp;quot;Teoria de Erros e Medidas&amp;quot;&quot;/&gt;&lt;property id=&quot;20307&quot; value=&quot;548&quot;/&gt;&lt;/object&gt;&lt;object type=&quot;3&quot; unique_id=&quot;10023&quot;&gt;&lt;property id=&quot;20148&quot; value=&quot;5&quot;/&gt;&lt;property id=&quot;20300&quot; value=&quot;Slide 21 - &amp;quot;Teoria de Erros e Medidas&amp;quot;&quot;/&gt;&lt;property id=&quot;20307&quot; value=&quot;549&quot;/&gt;&lt;/object&gt;&lt;object type=&quot;3&quot; unique_id=&quot;10024&quot;&gt;&lt;property id=&quot;20148&quot; value=&quot;5&quot;/&gt;&lt;property id=&quot;20300&quot; value=&quot;Slide 22 - &amp;quot;Teoria de Erros e Medidas&amp;quot;&quot;/&gt;&lt;property id=&quot;20307&quot; value=&quot;550&quot;/&gt;&lt;/object&gt;&lt;object type=&quot;3&quot; unique_id=&quot;10025&quot;&gt;&lt;property id=&quot;20148&quot; value=&quot;5&quot;/&gt;&lt;property id=&quot;20300&quot; value=&quot;Slide 23 - &amp;quot;Teoria de Erros e Medidas&amp;quot;&quot;/&gt;&lt;property id=&quot;20307&quot; value=&quot;551&quot;/&gt;&lt;/object&gt;&lt;object type=&quot;3&quot; unique_id=&quot;10026&quot;&gt;&lt;property id=&quot;20148&quot; value=&quot;5&quot;/&gt;&lt;property id=&quot;20300&quot; value=&quot;Slide 24 - &amp;quot;Teoria de Erros e Medidas&amp;quot;&quot;/&gt;&lt;property id=&quot;20307&quot; value=&quot;552&quot;/&gt;&lt;/object&gt;&lt;object type=&quot;3&quot; unique_id=&quot;10027&quot;&gt;&lt;property id=&quot;20148&quot; value=&quot;5&quot;/&gt;&lt;property id=&quot;20300&quot; value=&quot;Slide 25 - &amp;quot;Teoria de Erros e Medidas&amp;quot;&quot;/&gt;&lt;property id=&quot;20307&quot; value=&quot;553&quot;/&gt;&lt;/object&gt;&lt;object type=&quot;3&quot; unique_id=&quot;10028&quot;&gt;&lt;property id=&quot;20148&quot; value=&quot;5&quot;/&gt;&lt;property id=&quot;20300&quot; value=&quot;Slide 26 - &amp;quot;Teoria de Erros e Medidas&amp;quot;&quot;/&gt;&lt;property id=&quot;20307&quot; value=&quot;554&quot;/&gt;&lt;/object&gt;&lt;object type=&quot;3&quot; unique_id=&quot;10029&quot;&gt;&lt;property id=&quot;20148&quot; value=&quot;5&quot;/&gt;&lt;property id=&quot;20300&quot; value=&quot;Slide 27 - &amp;quot;Teoria de Erros e Medidas&amp;quot;&quot;/&gt;&lt;property id=&quot;20307&quot; value=&quot;555&quot;/&gt;&lt;/object&gt;&lt;object type=&quot;3&quot; unique_id=&quot;10030&quot;&gt;&lt;property id=&quot;20148&quot; value=&quot;5&quot;/&gt;&lt;property id=&quot;20300&quot; value=&quot;Slide 28 - &amp;quot;Teoria de Erros e Medidas&amp;quot;&quot;/&gt;&lt;property id=&quot;20307&quot; value=&quot;556&quot;/&gt;&lt;/object&gt;&lt;object type=&quot;3&quot; unique_id=&quot;10031&quot;&gt;&lt;property id=&quot;20148&quot; value=&quot;5&quot;/&gt;&lt;property id=&quot;20300&quot; value=&quot;Slide 29 - &amp;quot;Teoria de Erros e Medidas&amp;quot;&quot;/&gt;&lt;property id=&quot;20307&quot; value=&quot;559&quot;/&gt;&lt;/object&gt;&lt;object type=&quot;3&quot; unique_id=&quot;10032&quot;&gt;&lt;property id=&quot;20148&quot; value=&quot;5&quot;/&gt;&lt;property id=&quot;20300&quot; value=&quot;Slide 30 - &amp;quot;Teoria de Erros e Medidas&amp;quot;&quot;/&gt;&lt;property id=&quot;20307&quot; value=&quot;558&quot;/&gt;&lt;/object&gt;&lt;object type=&quot;3&quot; unique_id=&quot;10033&quot;&gt;&lt;property id=&quot;20148&quot; value=&quot;5&quot;/&gt;&lt;property id=&quot;20300&quot; value=&quot;Slide 31 - &amp;quot;Teoria de Erros e Medidas&amp;quot;&quot;/&gt;&lt;property id=&quot;20307&quot; value=&quot;557&quot;/&gt;&lt;/object&gt;&lt;object type=&quot;3&quot; unique_id=&quot;10034&quot;&gt;&lt;property id=&quot;20148&quot; value=&quot;5&quot;/&gt;&lt;property id=&quot;20300&quot; value=&quot;Slide 32 - &amp;quot;Teoria de Erros e Medidas&amp;quot;&quot;/&gt;&lt;property id=&quot;20307&quot; value=&quot;560&quot;/&gt;&lt;/object&gt;&lt;object type=&quot;3&quot; unique_id=&quot;10035&quot;&gt;&lt;property id=&quot;20148&quot; value=&quot;5&quot;/&gt;&lt;property id=&quot;20300&quot; value=&quot;Slide 33 - &amp;quot;Teoria de Erros e Medidas&amp;quot;&quot;/&gt;&lt;property id=&quot;20307&quot; value=&quot;561&quot;/&gt;&lt;/object&gt;&lt;object type=&quot;3&quot; unique_id=&quot;10036&quot;&gt;&lt;property id=&quot;20148&quot; value=&quot;5&quot;/&gt;&lt;property id=&quot;20300&quot; value=&quot;Slide 34 - &amp;quot;Teoria de Erros e Medidas&amp;quot;&quot;/&gt;&lt;property id=&quot;20307&quot; value=&quot;562&quot;/&gt;&lt;/object&gt;&lt;object type=&quot;3&quot; unique_id=&quot;10037&quot;&gt;&lt;property id=&quot;20148&quot; value=&quot;5&quot;/&gt;&lt;property id=&quot;20300&quot; value=&quot;Slide 35 - &amp;quot;Gráficos&amp;quot;&quot;/&gt;&lt;property id=&quot;20307&quot; value=&quot;563&quot;/&gt;&lt;/object&gt;&lt;object type=&quot;3&quot; unique_id=&quot;10038&quot;&gt;&lt;property id=&quot;20148&quot; value=&quot;5&quot;/&gt;&lt;property id=&quot;20300&quot; value=&quot;Slide 36 - &amp;quot;Gráficos&amp;quot;&quot;/&gt;&lt;property id=&quot;20307&quot; value=&quot;569&quot;/&gt;&lt;/object&gt;&lt;object type=&quot;3&quot; unique_id=&quot;10039&quot;&gt;&lt;property id=&quot;20148&quot; value=&quot;5&quot;/&gt;&lt;property id=&quot;20300&quot; value=&quot;Slide 37 - &amp;quot;Gráficos&amp;quot;&quot;/&gt;&lt;property id=&quot;20307&quot; value=&quot;572&quot;/&gt;&lt;/object&gt;&lt;object type=&quot;3&quot; unique_id=&quot;10040&quot;&gt;&lt;property id=&quot;20148&quot; value=&quot;5&quot;/&gt;&lt;property id=&quot;20300&quot; value=&quot;Slide 38 - &amp;quot;Gráficos&amp;quot;&quot;/&gt;&lt;property id=&quot;20307&quot; value=&quot;573&quot;/&gt;&lt;/object&gt;&lt;object type=&quot;3&quot; unique_id=&quot;10041&quot;&gt;&lt;property id=&quot;20148&quot; value=&quot;5&quot;/&gt;&lt;property id=&quot;20300&quot; value=&quot;Slide 39 - &amp;quot;Gráficos&amp;quot;&quot;/&gt;&lt;property id=&quot;20307&quot; value=&quot;574&quot;/&gt;&lt;/object&gt;&lt;object type=&quot;3&quot; unique_id=&quot;10042&quot;&gt;&lt;property id=&quot;20148&quot; value=&quot;5&quot;/&gt;&lt;property id=&quot;20300&quot; value=&quot;Slide 40 - &amp;quot;Gráficos&amp;quot;&quot;/&gt;&lt;property id=&quot;20307&quot; value=&quot;566&quot;/&gt;&lt;/object&gt;&lt;object type=&quot;3&quot; unique_id=&quot;10043&quot;&gt;&lt;property id=&quot;20148&quot; value=&quot;5&quot;/&gt;&lt;property id=&quot;20300&quot; value=&quot;Slide 41 - &amp;quot;Gráficos&amp;quot;&quot;/&gt;&lt;property id=&quot;20307&quot; value=&quot;568&quot;/&gt;&lt;/object&gt;&lt;object type=&quot;3&quot; unique_id=&quot;10044&quot;&gt;&lt;property id=&quot;20148&quot; value=&quot;5&quot;/&gt;&lt;property id=&quot;20300&quot; value=&quot;Slide 43 - &amp;quot;Gráficos&amp;quot;&quot;/&gt;&lt;property id=&quot;20307&quot; value=&quot;576&quot;/&gt;&lt;/object&gt;&lt;object type=&quot;3&quot; unique_id=&quot;10045&quot;&gt;&lt;property id=&quot;20148&quot; value=&quot;5&quot;/&gt;&lt;property id=&quot;20300&quot; value=&quot;Slide 44 - &amp;quot;Gráficos&amp;quot;&quot;/&gt;&lt;property id=&quot;20307&quot; value=&quot;577&quot;/&gt;&lt;/object&gt;&lt;object type=&quot;3&quot; unique_id=&quot;10046&quot;&gt;&lt;property id=&quot;20148&quot; value=&quot;5&quot;/&gt;&lt;property id=&quot;20300&quot; value=&quot;Slide 45 - &amp;quot;Gráficos&amp;quot;&quot;/&gt;&lt;property id=&quot;20307&quot; value=&quot;578&quot;/&gt;&lt;/object&gt;&lt;object type=&quot;3&quot; unique_id=&quot;10047&quot;&gt;&lt;property id=&quot;20148&quot; value=&quot;5&quot;/&gt;&lt;property id=&quot;20300&quot; value=&quot;Slide 46 - &amp;quot;Gráficos&amp;quot;&quot;/&gt;&lt;property id=&quot;20307&quot; value=&quot;580&quot;/&gt;&lt;/object&gt;&lt;object type=&quot;3&quot; unique_id=&quot;10048&quot;&gt;&lt;property id=&quot;20148&quot; value=&quot;5&quot;/&gt;&lt;property id=&quot;20300&quot; value=&quot;Slide 47 - &amp;quot;Gráficos&amp;quot;&quot;/&gt;&lt;property id=&quot;20307&quot; value=&quot;581&quot;/&gt;&lt;/object&gt;&lt;object type=&quot;3&quot; unique_id=&quot;10049&quot;&gt;&lt;property id=&quot;20148&quot; value=&quot;5&quot;/&gt;&lt;property id=&quot;20300&quot; value=&quot;Slide 48 - &amp;quot;Gráficos&amp;quot;&quot;/&gt;&lt;property id=&quot;20307&quot; value=&quot;582&quot;/&gt;&lt;/object&gt;&lt;object type=&quot;3&quot; unique_id=&quot;10050&quot;&gt;&lt;property id=&quot;20148&quot; value=&quot;5&quot;/&gt;&lt;property id=&quot;20300&quot; value=&quot;Slide 49 - &amp;quot;Gráficos&amp;quot;&quot;/&gt;&lt;property id=&quot;20307&quot; value=&quot;583&quot;/&gt;&lt;/object&gt;&lt;object type=&quot;3&quot; unique_id=&quot;10051&quot;&gt;&lt;property id=&quot;20148&quot; value=&quot;5&quot;/&gt;&lt;property id=&quot;20300&quot; value=&quot;Slide 50 - &amp;quot;Gráficos&amp;quot;&quot;/&gt;&lt;property id=&quot;20307&quot; value=&quot;584&quot;/&gt;&lt;/object&gt;&lt;object type=&quot;3&quot; unique_id=&quot;10052&quot;&gt;&lt;property id=&quot;20148&quot; value=&quot;5&quot;/&gt;&lt;property id=&quot;20300&quot; value=&quot;Slide 51 - &amp;quot;Gráficos&amp;quot;&quot;/&gt;&lt;property id=&quot;20307&quot; value=&quot;575&quot;/&gt;&lt;/object&gt;&lt;object type=&quot;3&quot; unique_id=&quot;10053&quot;&gt;&lt;property id=&quot;20148&quot; value=&quot;5&quot;/&gt;&lt;property id=&quot;20300&quot; value=&quot;Slide 3 - &amp;quot;Cronograma&amp;quot;&quot;/&gt;&lt;property id=&quot;20307&quot; value=&quot;585&quot;/&gt;&lt;/object&gt;&lt;object type=&quot;3&quot; unique_id=&quot;10054&quot;&gt;&lt;property id=&quot;20148&quot; value=&quot;5&quot;/&gt;&lt;property id=&quot;20300&quot; value=&quot;Slide 10 - &amp;quot;Rápida Revisão&amp;quot;&quot;/&gt;&lt;property id=&quot;20307&quot; value=&quot;586&quot;/&gt;&lt;/object&gt;&lt;object type=&quot;3&quot; unique_id=&quot;10055&quot;&gt;&lt;property id=&quot;20148&quot; value=&quot;5&quot;/&gt;&lt;property id=&quot;20300&quot; value=&quot;Slide 42 - &amp;quot;Aviso!&amp;quot;&quot;/&gt;&lt;property id=&quot;20307&quot; value=&quot;587&quot;/&gt;&lt;/object&gt;&lt;object type=&quot;3&quot; unique_id=&quot;10056&quot;&gt;&lt;property id=&quot;20148&quot; value=&quot;5&quot;/&gt;&lt;property id=&quot;20300&quot; value=&quot;Slide 52 - &amp;quot;Gráficos não Lineares&amp;quot;&quot;/&gt;&lt;property id=&quot;20307&quot; value=&quot;588&quot;/&gt;&lt;/object&gt;&lt;object type=&quot;3&quot; unique_id=&quot;10057&quot;&gt;&lt;property id=&quot;20148&quot; value=&quot;5&quot;/&gt;&lt;property id=&quot;20300&quot; value=&quot;Slide 53 - &amp;quot;Gráficos não Lineares&amp;quot;&quot;/&gt;&lt;property id=&quot;20307&quot; value=&quot;589&quot;/&gt;&lt;/object&gt;&lt;object type=&quot;3&quot; unique_id=&quot;10058&quot;&gt;&lt;property id=&quot;20148&quot; value=&quot;5&quot;/&gt;&lt;property id=&quot;20300&quot; value=&quot;Slide 54 - &amp;quot;Linearização de Gráficos&amp;quot;&quot;/&gt;&lt;property id=&quot;20307&quot; value=&quot;590&quot;/&gt;&lt;/object&gt;&lt;object type=&quot;3&quot; unique_id=&quot;10059&quot;&gt;&lt;property id=&quot;20148&quot; value=&quot;5&quot;/&gt;&lt;property id=&quot;20300&quot; value=&quot;Slide 55 - &amp;quot;Transformação em Lineares&amp;quot;&quot;/&gt;&lt;property id=&quot;20307&quot; value=&quot;591&quot;/&gt;&lt;/object&gt;&lt;object type=&quot;3&quot; unique_id=&quot;10060&quot;&gt;&lt;property id=&quot;20148&quot; value=&quot;5&quot;/&gt;&lt;property id=&quot;20300&quot; value=&quot;Slide 56 - &amp;quot;Construção De Gráficos&amp;quot;&quot;/&gt;&lt;property id=&quot;20307&quot; value=&quot;645&quot;/&gt;&lt;/object&gt;&lt;object type=&quot;3&quot; unique_id=&quot;10061&quot;&gt;&lt;property id=&quot;20148&quot; value=&quot;5&quot;/&gt;&lt;property id=&quot;20300&quot; value=&quot;Slide 57 - &amp;quot;Escala Linear&amp;quot;&quot;/&gt;&lt;property id=&quot;20307&quot; value=&quot;593&quot;/&gt;&lt;/object&gt;&lt;object type=&quot;3&quot; unique_id=&quot;10062&quot;&gt;&lt;property id=&quot;20148&quot; value=&quot;5&quot;/&gt;&lt;property id=&quot;20300&quot; value=&quot;Slide 58 - &amp;quot;Escala Linear&amp;quot;&quot;/&gt;&lt;property id=&quot;20307&quot; value=&quot;594&quot;/&gt;&lt;/object&gt;&lt;object type=&quot;3&quot; unique_id=&quot;10063&quot;&gt;&lt;property id=&quot;20148&quot; value=&quot;5&quot;/&gt;&lt;property id=&quot;20300&quot; value=&quot;Slide 59 - &amp;quot;Escala Logaritmica&amp;quot;&quot;/&gt;&lt;property id=&quot;20307&quot; value=&quot;596&quot;/&gt;&lt;/object&gt;&lt;object type=&quot;3&quot; unique_id=&quot;10064&quot;&gt;&lt;property id=&quot;20148&quot; value=&quot;5&quot;/&gt;&lt;property id=&quot;20300&quot; value=&quot;Slide 60 - &amp;quot;Escala Logaritmica&amp;quot;&quot;/&gt;&lt;property id=&quot;20307&quot; value=&quot;597&quot;/&gt;&lt;/object&gt;&lt;object type=&quot;3&quot; unique_id=&quot;10065&quot;&gt;&lt;property id=&quot;20148&quot; value=&quot;5&quot;/&gt;&lt;property id=&quot;20300&quot; value=&quot;Slide 61 - &amp;quot;Escala Logaritmica&amp;quot;&quot;/&gt;&lt;property id=&quot;20307&quot; value=&quot;598&quot;/&gt;&lt;/object&gt;&lt;object type=&quot;3&quot; unique_id=&quot;10066&quot;&gt;&lt;property id=&quot;20148&quot; value=&quot;5&quot;/&gt;&lt;property id=&quot;20300&quot; value=&quot;Slide 62 - &amp;quot;Escala Logaritmica&amp;quot;&quot;/&gt;&lt;property id=&quot;20307&quot; value=&quot;599&quot;/&gt;&lt;/object&gt;&lt;object type=&quot;3&quot; unique_id=&quot;10067&quot;&gt;&lt;property id=&quot;20148&quot; value=&quot;5&quot;/&gt;&lt;property id=&quot;20300&quot; value=&quot;Slide 63 - &amp;quot;Escala Logaritmica&amp;quot;&quot;/&gt;&lt;property id=&quot;20307&quot; value=&quot;600&quot;/&gt;&lt;/object&gt;&lt;object type=&quot;3&quot; unique_id=&quot;10068&quot;&gt;&lt;property id=&quot;20148&quot; value=&quot;5&quot;/&gt;&lt;property id=&quot;20300&quot; value=&quot;Slide 64 - &amp;quot;Escala Logaritmica&amp;quot;&quot;/&gt;&lt;property id=&quot;20307&quot; value=&quot;601&quot;/&gt;&lt;/object&gt;&lt;object type=&quot;3&quot; unique_id=&quot;10069&quot;&gt;&lt;property id=&quot;20148&quot; value=&quot;5&quot;/&gt;&lt;property id=&quot;20300&quot; value=&quot;Slide 65 - &amp;quot;Uso de Papel Mono-Log&amp;quot;&quot;/&gt;&lt;property id=&quot;20307&quot; value=&quot;602&quot;/&gt;&lt;/object&gt;&lt;object type=&quot;3&quot; unique_id=&quot;10070&quot;&gt;&lt;property id=&quot;20148&quot; value=&quot;5&quot;/&gt;&lt;property id=&quot;20300&quot; value=&quot;Slide 66 - &amp;quot;Uso de Papel Mono-Log&amp;quot;&quot;/&gt;&lt;property id=&quot;20307&quot; value=&quot;603&quot;/&gt;&lt;/object&gt;&lt;object type=&quot;3&quot; unique_id=&quot;10071&quot;&gt;&lt;property id=&quot;20148&quot; value=&quot;5&quot;/&gt;&lt;property id=&quot;20300&quot; value=&quot;Slide 67 - &amp;quot;Uso de Papel Mono-Log&amp;quot;&quot;/&gt;&lt;property id=&quot;20307&quot; value=&quot;604&quot;/&gt;&lt;/object&gt;&lt;object type=&quot;3&quot; unique_id=&quot;10072&quot;&gt;&lt;property id=&quot;20148&quot; value=&quot;5&quot;/&gt;&lt;property id=&quot;20300&quot; value=&quot;Slide 68 - &amp;quot;Uso de Papel Mono-Log&amp;quot;&quot;/&gt;&lt;property id=&quot;20307&quot; value=&quot;606&quot;/&gt;&lt;/object&gt;&lt;object type=&quot;3&quot; unique_id=&quot;10073&quot;&gt;&lt;property id=&quot;20148&quot; value=&quot;5&quot;/&gt;&lt;property id=&quot;20300&quot; value=&quot;Slide 69 - &amp;quot;Uso de Papel Mono-Log&amp;quot;&quot;/&gt;&lt;property id=&quot;20307&quot; value=&quot;607&quot;/&gt;&lt;/object&gt;&lt;object type=&quot;3&quot; unique_id=&quot;10074&quot;&gt;&lt;property id=&quot;20148&quot; value=&quot;5&quot;/&gt;&lt;property id=&quot;20300&quot; value=&quot;Slide 70 - &amp;quot;Uso de Papel Mono-Log&amp;quot;&quot;/&gt;&lt;property id=&quot;20307&quot; value=&quot;608&quot;/&gt;&lt;/object&gt;&lt;object type=&quot;3&quot; unique_id=&quot;10075&quot;&gt;&lt;property id=&quot;20148&quot; value=&quot;5&quot;/&gt;&lt;property id=&quot;20300&quot; value=&quot;Slide 71 - &amp;quot;Uso de Papel Mono-Log&amp;quot;&quot;/&gt;&lt;property id=&quot;20307&quot; value=&quot;609&quot;/&gt;&lt;/object&gt;&lt;object type=&quot;3&quot; unique_id=&quot;10076&quot;&gt;&lt;property id=&quot;20148&quot; value=&quot;5&quot;/&gt;&lt;property id=&quot;20300&quot; value=&quot;Slide 72 - &amp;quot;Uso de Papel Mono-Log&amp;quot;&quot;/&gt;&lt;property id=&quot;20307&quot; value=&quot;610&quot;/&gt;&lt;/object&gt;&lt;object type=&quot;3&quot; unique_id=&quot;10077&quot;&gt;&lt;property id=&quot;20148&quot; value=&quot;5&quot;/&gt;&lt;property id=&quot;20300&quot; value=&quot;Slide 73 - &amp;quot;Gráficos não Lineares&amp;quot;&quot;/&gt;&lt;property id=&quot;20307&quot; value=&quot;646&quot;/&gt;&lt;/object&gt;&lt;object type=&quot;3&quot; unique_id=&quot;10078&quot;&gt;&lt;property id=&quot;20148&quot; value=&quot;5&quot;/&gt;&lt;property id=&quot;20300&quot; value=&quot;Slide 74 - &amp;quot;Gráficos não Lineares&amp;quot;&quot;/&gt;&lt;property id=&quot;20307&quot; value=&quot;613&quot;/&gt;&lt;/object&gt;&lt;object type=&quot;3&quot; unique_id=&quot;10079&quot;&gt;&lt;property id=&quot;20148&quot; value=&quot;5&quot;/&gt;&lt;property id=&quot;20300&quot; value=&quot;Slide 75 - &amp;quot;Linearização de Gráficos&amp;quot;&quot;/&gt;&lt;property id=&quot;20307&quot; value=&quot;614&quot;/&gt;&lt;/object&gt;&lt;object type=&quot;3&quot; unique_id=&quot;10080&quot;&gt;&lt;property id=&quot;20148&quot; value=&quot;5&quot;/&gt;&lt;property id=&quot;20300&quot; value=&quot;Slide 76 - &amp;quot;Linearização de Gráficos&amp;quot;&quot;/&gt;&lt;property id=&quot;20307&quot; value=&quot;615&quot;/&gt;&lt;/object&gt;&lt;object type=&quot;3&quot; unique_id=&quot;10081&quot;&gt;&lt;property id=&quot;20148&quot; value=&quot;5&quot;/&gt;&lt;property id=&quot;20300&quot; value=&quot;Slide 77 - &amp;quot;Linearização de Gráficos – Funções Polinomiais.&amp;quot;&quot;/&gt;&lt;property id=&quot;20307&quot; value=&quot;616&quot;/&gt;&lt;/object&gt;&lt;object type=&quot;3&quot; unique_id=&quot;10082&quot;&gt;&lt;property id=&quot;20148&quot; value=&quot;5&quot;/&gt;&lt;property id=&quot;20300&quot; value=&quot;Slide 78 - &amp;quot;Linearização de Gráficos – Funções Polinomiais.&amp;quot;&quot;/&gt;&lt;property id=&quot;20307&quot; value=&quot;617&quot;/&gt;&lt;/object&gt;&lt;object type=&quot;3&quot; unique_id=&quot;10083&quot;&gt;&lt;property id=&quot;20148&quot; value=&quot;5&quot;/&gt;&lt;property id=&quot;20300&quot; value=&quot;Slide 79 - &amp;quot;Linearização de Gráficos – Funções Polinomiais.&amp;quot;&quot;/&gt;&lt;property id=&quot;20307&quot; value=&quot;618&quot;/&gt;&lt;/object&gt;&lt;object type=&quot;3&quot; unique_id=&quot;10084&quot;&gt;&lt;property id=&quot;20148&quot; value=&quot;5&quot;/&gt;&lt;property id=&quot;20300&quot; value=&quot;Slide 80 - &amp;quot;Linearização de Gráficos – Funções Polinomiais.&amp;quot;&quot;/&gt;&lt;property id=&quot;20307&quot; value=&quot;619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JRAulas">
  <a:themeElements>
    <a:clrScheme name="Personalizar 1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Times New Roman-fonte 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RAulas" id="{D5D4E4A0-58C8-5540-83DF-1EF9CBBC9EE8}" vid="{23166417-DC1E-4F4B-8502-D5601777F903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5424FE5-DF70-4610-99ED-0C8484918759}">
  <we:reference id="wa104116086" version="1.0.0.0" store="en-us" storeType="OMEX"/>
  <we:alternateReferences>
    <we:reference id="WA104116086" version="1.0.0.0" store="WA10411608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JRAulas</Template>
  <TotalTime>19855</TotalTime>
  <Words>898</Words>
  <Application>Microsoft Macintosh PowerPoint</Application>
  <PresentationFormat>Widescreen</PresentationFormat>
  <Paragraphs>152</Paragraphs>
  <Slides>13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Cambria Math</vt:lpstr>
      <vt:lpstr>Comic Sans MS</vt:lpstr>
      <vt:lpstr>Times New Roman</vt:lpstr>
      <vt:lpstr>Wingdings</vt:lpstr>
      <vt:lpstr>JRAulas</vt:lpstr>
      <vt:lpstr>Física Experimental  2022/01</vt:lpstr>
      <vt:lpstr>Fractais</vt:lpstr>
      <vt:lpstr>Fractais</vt:lpstr>
      <vt:lpstr>Fractais</vt:lpstr>
      <vt:lpstr>Fractais</vt:lpstr>
      <vt:lpstr>Fractais</vt:lpstr>
      <vt:lpstr>Fractais</vt:lpstr>
      <vt:lpstr>Fractais</vt:lpstr>
      <vt:lpstr>Fractais</vt:lpstr>
      <vt:lpstr>Fractais</vt:lpstr>
      <vt:lpstr>Fractais</vt:lpstr>
      <vt:lpstr>Fractais</vt:lpstr>
      <vt:lpstr>Bibliografia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Física Experimental</dc:title>
  <dc:creator>José Rafael Capua Proveti</dc:creator>
  <cp:lastModifiedBy>Microsoft Office User</cp:lastModifiedBy>
  <cp:revision>890</cp:revision>
  <cp:lastPrinted>2018-03-12T11:30:45Z</cp:lastPrinted>
  <dcterms:created xsi:type="dcterms:W3CDTF">2005-04-17T17:57:02Z</dcterms:created>
  <dcterms:modified xsi:type="dcterms:W3CDTF">2022-04-16T14:45:14Z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TC010438371036</vt:lpwstr>
  </property>
</Properties>
</file>